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embeddedFontLst>
    <p:embeddedFont>
      <p:font typeface="Poppins"/>
      <p:regular r:id="rId36"/>
      <p:bold r:id="rId37"/>
      <p:italic r:id="rId38"/>
      <p:boldItalic r:id="rId39"/>
    </p:embeddedFont>
    <p:embeddedFont>
      <p:font typeface="Courgette"/>
      <p:regular r:id="rId40"/>
    </p:embeddedFont>
    <p:embeddedFont>
      <p:font typeface="Libre Baskerville"/>
      <p:regular r:id="rId41"/>
      <p:bold r:id="rId42"/>
      <p:italic r:id="rId43"/>
    </p:embeddedFont>
    <p:embeddedFont>
      <p:font typeface="Helvetica Neue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urgette-regular.fntdata"/><Relationship Id="rId20" Type="http://schemas.openxmlformats.org/officeDocument/2006/relationships/slide" Target="slides/slide14.xml"/><Relationship Id="rId42" Type="http://schemas.openxmlformats.org/officeDocument/2006/relationships/font" Target="fonts/LibreBaskerville-bold.fntdata"/><Relationship Id="rId41" Type="http://schemas.openxmlformats.org/officeDocument/2006/relationships/font" Target="fonts/LibreBaskerville-regular.fntdata"/><Relationship Id="rId22" Type="http://schemas.openxmlformats.org/officeDocument/2006/relationships/slide" Target="slides/slide16.xml"/><Relationship Id="rId44" Type="http://schemas.openxmlformats.org/officeDocument/2006/relationships/font" Target="fonts/HelveticaNeue-regular.fntdata"/><Relationship Id="rId21" Type="http://schemas.openxmlformats.org/officeDocument/2006/relationships/slide" Target="slides/slide15.xml"/><Relationship Id="rId43" Type="http://schemas.openxmlformats.org/officeDocument/2006/relationships/font" Target="fonts/LibreBaskerville-italic.fntdata"/><Relationship Id="rId24" Type="http://schemas.openxmlformats.org/officeDocument/2006/relationships/slide" Target="slides/slide18.xml"/><Relationship Id="rId46" Type="http://schemas.openxmlformats.org/officeDocument/2006/relationships/font" Target="fonts/HelveticaNeue-italic.fntdata"/><Relationship Id="rId23" Type="http://schemas.openxmlformats.org/officeDocument/2006/relationships/slide" Target="slides/slide17.xml"/><Relationship Id="rId45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HelveticaNeue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oppins-bold.fntdata"/><Relationship Id="rId14" Type="http://schemas.openxmlformats.org/officeDocument/2006/relationships/slide" Target="slides/slide8.xml"/><Relationship Id="rId36" Type="http://schemas.openxmlformats.org/officeDocument/2006/relationships/font" Target="fonts/Poppins-regular.fntdata"/><Relationship Id="rId17" Type="http://schemas.openxmlformats.org/officeDocument/2006/relationships/slide" Target="slides/slide11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10.xml"/><Relationship Id="rId38" Type="http://schemas.openxmlformats.org/officeDocument/2006/relationships/font" Target="fonts/Poppi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7" name="Google Shape;27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3" name="Google Shape;31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1" name="Google Shape;32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9" name="Google Shape;32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7" name="Google Shape;33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5" name="Google Shape;34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4" name="Google Shape;35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1" name="Google Shape;36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103" name="Google Shape;103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9pPr>
          </a:lstStyle>
          <a:p/>
        </p:txBody>
      </p:sp>
      <p:sp>
        <p:nvSpPr>
          <p:cNvPr id="111" name="Google Shape;111;p1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e imágenes prediseñadas" type="txAndClipArt">
  <p:cSld name="TEXT_AND_CLIPAR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46" name="Google Shape;46;p5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imágenes prediseñadas y texto" type="clipArtAndTx">
  <p:cSld name="CLIPART_AND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texto y gráfico" type="txAndChart">
  <p:cSld name="TEXT_AND_CHAR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60" name="Google Shape;60;p7"/>
          <p:cNvSpPr/>
          <p:nvPr>
            <p:ph idx="2" type="ch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•"/>
              <a:defRPr b="0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•"/>
              <a:defRPr b="0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3"/>
            <p:cNvSpPr txBox="1"/>
            <p:nvPr/>
          </p:nvSpPr>
          <p:spPr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" name="Google Shape;3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25399">
              <a:srgbClr val="80808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•"/>
              <a:defRPr b="0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ctrTitle"/>
          </p:nvPr>
        </p:nvSpPr>
        <p:spPr>
          <a:xfrm>
            <a:off x="857250" y="15716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0"/>
              <a:buFont typeface="Poppins"/>
              <a:buNone/>
            </a:pPr>
            <a:r>
              <a:rPr b="0" i="0" lang="en-US" sz="8000" u="none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EL AGUA VIVA</a:t>
            </a:r>
            <a:endParaRPr/>
          </a:p>
        </p:txBody>
      </p:sp>
      <p:sp>
        <p:nvSpPr>
          <p:cNvPr id="127" name="Google Shape;12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A.B.Simpson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Traducido y complementado por: </a:t>
            </a:r>
            <a:r>
              <a:rPr b="0" i="0" lang="en-US" sz="32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en-US"/>
              <a:t>iske</a:t>
            </a:r>
            <a:r>
              <a:rPr b="0" i="0" lang="en-US" sz="32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Engels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4948225" y="1557324"/>
            <a:ext cx="37863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30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3000" u="sng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“Entonces alzó Moisés su mano, é hirió la peña con su vara dos veces: y salieron muchas aguas, y bebió la congregación, y sus bestias”.</a:t>
            </a:r>
            <a:endParaRPr sz="3000"/>
          </a:p>
        </p:txBody>
      </p:sp>
      <p:pic>
        <p:nvPicPr>
          <p:cNvPr descr="StoryOTB048_p116_MosesBringsWaterFromTheRock" id="195" name="Google Shape;195;p26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7114" l="0" r="0" t="0"/>
          <a:stretch/>
        </p:blipFill>
        <p:spPr>
          <a:xfrm>
            <a:off x="445203" y="1874852"/>
            <a:ext cx="3679121" cy="373062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3191225" y="933550"/>
            <a:ext cx="2710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3300" u="sng">
                <a:solidFill>
                  <a:srgbClr val="FF9900"/>
                </a:solidFill>
                <a:highlight>
                  <a:schemeClr val="dk2"/>
                </a:highlight>
              </a:rPr>
              <a:t>Num. 20:11</a:t>
            </a:r>
            <a:endParaRPr b="1" sz="1700">
              <a:solidFill>
                <a:srgbClr val="FF9900"/>
              </a:solidFill>
              <a:highlight>
                <a:schemeClr val="dk2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509574" y="533400"/>
            <a:ext cx="813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LAS DIFERENCIAS ENTRE EL CASO 1 Y 2</a:t>
            </a:r>
            <a:endParaRPr b="1" sz="3000"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1314450" y="5286375"/>
            <a:ext cx="65724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trata de otro lugar llamada </a:t>
            </a:r>
            <a:r>
              <a:rPr b="0" i="1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Cadesh</a:t>
            </a:r>
            <a:endParaRPr sz="3000"/>
          </a:p>
        </p:txBody>
      </p:sp>
      <p:sp>
        <p:nvSpPr>
          <p:cNvPr id="204" name="Google Shape;204;p27"/>
          <p:cNvSpPr txBox="1"/>
          <p:nvPr/>
        </p:nvSpPr>
        <p:spPr>
          <a:xfrm>
            <a:off x="1023924" y="2300275"/>
            <a:ext cx="7410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primer milagro se efectuó al principio de su peregrinaje por el desierto.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1852612" y="3824287"/>
            <a:ext cx="535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segundo sucedió al aproximarse el final.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1290637" y="857250"/>
            <a:ext cx="66438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UNAS LECCIONES EN CUANTO AL NOMBRE  </a:t>
            </a:r>
            <a:r>
              <a:rPr b="1" i="1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CADESH</a:t>
            </a:r>
            <a:r>
              <a:rPr b="1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n-US" sz="2800" u="none">
                <a:solidFill>
                  <a:srgbClr val="FF0C06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685800" y="2518975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nombre </a:t>
            </a:r>
            <a:r>
              <a:rPr b="0" i="1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Cadesh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Kodesh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/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la Biblia encontramos unas enseñanzas importantes referente a aquel extraño nombre.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785812" y="1762125"/>
            <a:ext cx="1214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800"/>
              <a:buFont typeface="Algerian"/>
              <a:buNone/>
            </a:pPr>
            <a:r>
              <a:rPr b="0" i="0" lang="en-US" sz="13800" u="none">
                <a:solidFill>
                  <a:srgbClr val="FFC000"/>
                </a:solidFill>
                <a:latin typeface="Algerian"/>
                <a:ea typeface="Algerian"/>
                <a:cs typeface="Algerian"/>
                <a:sym typeface="Algerian"/>
              </a:rPr>
              <a:t>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685800" y="2090723"/>
            <a:ext cx="77724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meta de Dios en llevar al pueblo de Israel por todas las diversas circunstancias en el desierto, era prepararles para la meta, de alcanzar </a:t>
            </a:r>
            <a:r>
              <a:rPr i="1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Cadesh</a:t>
            </a:r>
            <a:r>
              <a:rPr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3641801" y="517450"/>
            <a:ext cx="181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Arial"/>
              <a:buNone/>
            </a:pPr>
            <a:r>
              <a:rPr b="1" lang="en-US" sz="3000" u="none">
                <a:solidFill>
                  <a:srgbClr val="FFC000"/>
                </a:solidFill>
              </a:rPr>
              <a:t>CADESH</a:t>
            </a:r>
            <a:endParaRPr b="1" sz="3000"/>
          </a:p>
        </p:txBody>
      </p:sp>
      <p:sp>
        <p:nvSpPr>
          <p:cNvPr id="221" name="Google Shape;221;p29"/>
          <p:cNvSpPr txBox="1"/>
          <p:nvPr/>
        </p:nvSpPr>
        <p:spPr>
          <a:xfrm>
            <a:off x="2009775" y="1300150"/>
            <a:ext cx="5095500" cy="5541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1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Cadesh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significa: “Santidad”.</a:t>
            </a:r>
            <a:endParaRPr sz="3000"/>
          </a:p>
        </p:txBody>
      </p:sp>
      <p:sp>
        <p:nvSpPr>
          <p:cNvPr descr="http://www.frankperez.org/images/sufrimiento.jpg" id="222" name="Google Shape;222;p29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1533525" y="4286250"/>
            <a:ext cx="6096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tal podemos deducir que la razón que Dios está permitiendo tantas experiencias en nuestras vidas, es que Él tiene como meta: nuestra santificación.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414337" y="2133600"/>
            <a:ext cx="82869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antiguo Tabernáculo consistía en tres partes: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El Atrio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El Lugar Santo (El Kodesh)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El Lugar Santísimo. (El Kodesh Ha-Kodashim)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500187" y="-144462"/>
            <a:ext cx="2286000" cy="221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800"/>
              <a:buFont typeface="Algerian"/>
              <a:buNone/>
            </a:pPr>
            <a:r>
              <a:rPr b="0" i="0" lang="en-US" sz="13800" u="none">
                <a:solidFill>
                  <a:srgbClr val="FFC000"/>
                </a:solidFill>
                <a:latin typeface="Algerian"/>
                <a:ea typeface="Algerian"/>
                <a:cs typeface="Algerian"/>
                <a:sym typeface="Algerian"/>
              </a:rPr>
              <a:t>II</a:t>
            </a:r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2907462" y="637787"/>
            <a:ext cx="6072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C000"/>
                </a:solidFill>
              </a:rPr>
              <a:t>Cadesh y Kodesh  son las mismas</a:t>
            </a:r>
            <a:endParaRPr b="1">
              <a:solidFill>
                <a:srgbClr val="FFC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1576387" y="4746625"/>
            <a:ext cx="5857800" cy="1754700"/>
          </a:xfrm>
          <a:prstGeom prst="rect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Dios estaba invitando a los hombres para que se acercaran a Él en el Tabernáculo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1576387" y="133350"/>
            <a:ext cx="60009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EL TABERNACULO</a:t>
            </a:r>
            <a:endParaRPr b="1" sz="3000"/>
          </a:p>
        </p:txBody>
      </p:sp>
      <p:sp>
        <p:nvSpPr>
          <p:cNvPr descr="http://www.icmlondon.org/tabernaculo.jpg" id="238" name="Google Shape;238;p31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b="3406" l="5986" r="4229" t="3167"/>
          <a:stretch/>
        </p:blipFill>
        <p:spPr>
          <a:xfrm>
            <a:off x="509566" y="2000240"/>
            <a:ext cx="3500462" cy="45894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1"/>
          <p:cNvCxnSpPr/>
          <p:nvPr/>
        </p:nvCxnSpPr>
        <p:spPr>
          <a:xfrm>
            <a:off x="3500437" y="3357562"/>
            <a:ext cx="2286000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241" name="Google Shape;241;p31"/>
          <p:cNvCxnSpPr/>
          <p:nvPr/>
        </p:nvCxnSpPr>
        <p:spPr>
          <a:xfrm>
            <a:off x="3786187" y="4500562"/>
            <a:ext cx="2143125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242" name="Google Shape;242;p31"/>
          <p:cNvCxnSpPr/>
          <p:nvPr/>
        </p:nvCxnSpPr>
        <p:spPr>
          <a:xfrm>
            <a:off x="3714750" y="5999162"/>
            <a:ext cx="2071687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243" name="Google Shape;243;p31"/>
          <p:cNvSpPr txBox="1"/>
          <p:nvPr/>
        </p:nvSpPr>
        <p:spPr>
          <a:xfrm>
            <a:off x="5911850" y="4252912"/>
            <a:ext cx="14922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Kodesh</a:t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5888037" y="3000375"/>
            <a:ext cx="20415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Kodesh Ha-Kodashim</a:t>
            </a:r>
            <a:endParaRPr/>
          </a:p>
        </p:txBody>
      </p:sp>
      <p:sp>
        <p:nvSpPr>
          <p:cNvPr id="245" name="Google Shape;245;p31"/>
          <p:cNvSpPr txBox="1"/>
          <p:nvPr/>
        </p:nvSpPr>
        <p:spPr>
          <a:xfrm>
            <a:off x="5768975" y="5753100"/>
            <a:ext cx="12223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Atrio</a:t>
            </a:r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1240375" y="919150"/>
            <a:ext cx="667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Dios quiere llevar al hombre al Cadesh/ Kodesh: el Lugar Santo.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357175" y="2172300"/>
            <a:ext cx="80724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Dan. 9:24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“Setenta semanas están determinadas sobre tu pueblo y sobre tu santa ciudad, para  acabar la prevaricación, y concluir el pecado, y expiar la iniquidad; y para traer la justicia de los siglos, y sellar la visión y la profecía, y ungir al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sng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Santo de los santos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r>
              <a:rPr b="0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915600" y="625475"/>
            <a:ext cx="7378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</a:rPr>
              <a:t>El nombre Cadesh o Kodesh, </a:t>
            </a:r>
            <a:endParaRPr b="1" i="0" sz="3000" u="none">
              <a:solidFill>
                <a:srgbClr val="FFC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</a:rPr>
              <a:t>se aplica también al Mesías.</a:t>
            </a:r>
            <a:endParaRPr b="1" i="0" sz="3000" u="none">
              <a:solidFill>
                <a:srgbClr val="FFC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C000"/>
              </a:solidFill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1814450" y="5420825"/>
            <a:ext cx="556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el texto original Ha-Kodesh.</a:t>
            </a:r>
            <a:endParaRPr b="0" i="0" sz="3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32"/>
          <p:cNvCxnSpPr/>
          <p:nvPr/>
        </p:nvCxnSpPr>
        <p:spPr>
          <a:xfrm rot="5400000">
            <a:off x="5287168" y="4858543"/>
            <a:ext cx="428625" cy="1587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271450" y="1828800"/>
            <a:ext cx="5688900" cy="46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2. Es evidente que tenemos una invitación especial de parte de Dios. El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 invita a la santidad, pues quiere tener comunión con nosotros. </a:t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La invitación más sobresaliente es la invitación de  acercarnos al Santo de los santos, el Mesías, el Señor Jesucristo.</a:t>
            </a:r>
            <a:endParaRPr sz="3000"/>
          </a:p>
        </p:txBody>
      </p:sp>
      <p:sp>
        <p:nvSpPr>
          <p:cNvPr id="262" name="Google Shape;262;p33"/>
          <p:cNvSpPr txBox="1"/>
          <p:nvPr/>
        </p:nvSpPr>
        <p:spPr>
          <a:xfrm>
            <a:off x="843775" y="409575"/>
            <a:ext cx="7476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vez más podemos observar el mismo principio. La meta de El para nosotros es llevarnos a Cadesh o Kodesh. 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36" y="2714620"/>
            <a:ext cx="2571768" cy="2560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3"/>
          <p:cNvSpPr txBox="1"/>
          <p:nvPr/>
        </p:nvSpPr>
        <p:spPr>
          <a:xfrm>
            <a:off x="6143625" y="2643187"/>
            <a:ext cx="2571750" cy="2714625"/>
          </a:xfrm>
          <a:prstGeom prst="rect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287250" y="323150"/>
            <a:ext cx="64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3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idx="1" type="body"/>
          </p:nvPr>
        </p:nvSpPr>
        <p:spPr>
          <a:xfrm>
            <a:off x="919162" y="4695825"/>
            <a:ext cx="72867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primer milagro en cuanto a la necesidad de agua se efectuó al principio de su peregrinaje por el desierto.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251350" y="285750"/>
            <a:ext cx="8760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 Amigo, hermano, no esperes ! Acércate  a Jesús, Él te está esperando para perdonarte y darte su apoyo para que puedas vivir la vida como Él lo desea.</a:t>
            </a:r>
            <a:endParaRPr sz="3000"/>
          </a:p>
        </p:txBody>
      </p:sp>
      <p:pic>
        <p:nvPicPr>
          <p:cNvPr descr="C:\Archivos de programa\Microsoft Office\MEDIA\CAGCAT10\j0234131.wmf" id="273" name="Google Shape;2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59998">
            <a:off x="7110131" y="2606773"/>
            <a:ext cx="1546764" cy="16444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 txBox="1"/>
          <p:nvPr/>
        </p:nvSpPr>
        <p:spPr>
          <a:xfrm>
            <a:off x="2252662" y="2286000"/>
            <a:ext cx="4714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Seguiremos ahora con el pueblo de Israel en su caminata al destino final, es decir Cadesh.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idx="1" type="body"/>
          </p:nvPr>
        </p:nvSpPr>
        <p:spPr>
          <a:xfrm>
            <a:off x="647700" y="1995477"/>
            <a:ext cx="7772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También la manera en que se efectuó el milagro fue totalmente diferente.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En el primer caso el legislador </a:t>
            </a:r>
            <a:r>
              <a:rPr b="0" i="1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(Moises)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debía golpear la Peña con su vara, pero en el segundo caso no debía golpearla. </a:t>
            </a:r>
            <a:endParaRPr sz="3000"/>
          </a:p>
        </p:txBody>
      </p:sp>
      <p:sp>
        <p:nvSpPr>
          <p:cNvPr id="281" name="Google Shape;281;p35"/>
          <p:cNvSpPr txBox="1"/>
          <p:nvPr/>
        </p:nvSpPr>
        <p:spPr>
          <a:xfrm>
            <a:off x="1023937" y="387350"/>
            <a:ext cx="70722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segundo sucedió al aproximarse el final.</a:t>
            </a:r>
            <a:endParaRPr sz="30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trata del lugar llamado </a:t>
            </a:r>
            <a:r>
              <a:rPr b="0" i="1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Cadesh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35"/>
          <p:cNvPicPr preferRelativeResize="0"/>
          <p:nvPr/>
        </p:nvPicPr>
        <p:blipFill rotWithShape="1">
          <a:blip r:embed="rId3">
            <a:alphaModFix/>
          </a:blip>
          <a:srcRect b="7302" l="4202" r="3361" t="4214"/>
          <a:stretch/>
        </p:blipFill>
        <p:spPr>
          <a:xfrm>
            <a:off x="5926571" y="4643446"/>
            <a:ext cx="1898235" cy="181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 rotWithShape="1">
          <a:blip r:embed="rId3">
            <a:alphaModFix/>
          </a:blip>
          <a:srcRect b="7302" l="4202" r="3361" t="4214"/>
          <a:stretch/>
        </p:blipFill>
        <p:spPr>
          <a:xfrm>
            <a:off x="1796401" y="4643446"/>
            <a:ext cx="1898235" cy="1811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 txBox="1"/>
          <p:nvPr/>
        </p:nvSpPr>
        <p:spPr>
          <a:xfrm>
            <a:off x="1028700" y="5143500"/>
            <a:ext cx="928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lgerian"/>
              <a:buNone/>
            </a:pPr>
            <a:r>
              <a:rPr b="0" i="0" lang="en-US" sz="4800" u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1.</a:t>
            </a:r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5024428" y="5143500"/>
            <a:ext cx="71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lgerian"/>
              <a:buNone/>
            </a:pPr>
            <a:r>
              <a:rPr b="0" i="0" lang="en-US" sz="4800" u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2.</a:t>
            </a:r>
            <a:endParaRPr/>
          </a:p>
        </p:txBody>
      </p:sp>
      <p:cxnSp>
        <p:nvCxnSpPr>
          <p:cNvPr id="286" name="Google Shape;286;p35"/>
          <p:cNvCxnSpPr/>
          <p:nvPr/>
        </p:nvCxnSpPr>
        <p:spPr>
          <a:xfrm flipH="1" rot="-5400000">
            <a:off x="5393531" y="4750593"/>
            <a:ext cx="1785937" cy="1714500"/>
          </a:xfrm>
          <a:prstGeom prst="straightConnector1">
            <a:avLst/>
          </a:prstGeom>
          <a:noFill/>
          <a:ln cap="flat" cmpd="sng" w="38100">
            <a:solidFill>
              <a:srgbClr val="FF0C06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7" name="Google Shape;287;p35"/>
          <p:cNvCxnSpPr/>
          <p:nvPr/>
        </p:nvCxnSpPr>
        <p:spPr>
          <a:xfrm rot="5400000">
            <a:off x="5393531" y="4750593"/>
            <a:ext cx="1785937" cy="1714500"/>
          </a:xfrm>
          <a:prstGeom prst="straightConnector1">
            <a:avLst/>
          </a:prstGeom>
          <a:noFill/>
          <a:ln cap="flat" cmpd="sng" w="38100">
            <a:solidFill>
              <a:srgbClr val="FF0C06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8" name="Google Shape;288;p35"/>
          <p:cNvCxnSpPr/>
          <p:nvPr/>
        </p:nvCxnSpPr>
        <p:spPr>
          <a:xfrm>
            <a:off x="2786062" y="5786437"/>
            <a:ext cx="357187" cy="285750"/>
          </a:xfrm>
          <a:prstGeom prst="straightConnector1">
            <a:avLst/>
          </a:prstGeom>
          <a:noFill/>
          <a:ln cap="flat" cmpd="sng" w="38100">
            <a:solidFill>
              <a:srgbClr val="01D14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9" name="Google Shape;289;p35"/>
          <p:cNvCxnSpPr/>
          <p:nvPr/>
        </p:nvCxnSpPr>
        <p:spPr>
          <a:xfrm flipH="1" rot="10800000">
            <a:off x="3143250" y="4714875"/>
            <a:ext cx="1428750" cy="1357312"/>
          </a:xfrm>
          <a:prstGeom prst="straightConnector1">
            <a:avLst/>
          </a:prstGeom>
          <a:noFill/>
          <a:ln cap="flat" cmpd="sng" w="38100">
            <a:solidFill>
              <a:srgbClr val="01D14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423862" y="2662237"/>
            <a:ext cx="82152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El agua es, tanto en el Nuevo como en el Antiguo Testamento, u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emblema del Espíritu Santo.</a:t>
            </a:r>
            <a:endParaRPr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Esta agua sugiere limpieza, refrigerio y plenitud.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Expresa, de la manera más perfecta, </a:t>
            </a:r>
            <a:r>
              <a:rPr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funciones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más importantes del Espíritu Santo.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423850" y="430875"/>
            <a:ext cx="8215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“Y todos bebieron la misma bebida espiritual; porque bebían de la piedra espiritual que los seguía, y la piedra era Cristo”.</a:t>
            </a:r>
            <a:endParaRPr sz="3000"/>
          </a:p>
        </p:txBody>
      </p:sp>
      <p:sp>
        <p:nvSpPr>
          <p:cNvPr id="135" name="Google Shape;135;p18"/>
          <p:cNvSpPr txBox="1"/>
          <p:nvPr/>
        </p:nvSpPr>
        <p:spPr>
          <a:xfrm>
            <a:off x="2971800" y="19812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1 de Cor.10: 4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952500" y="2438400"/>
            <a:ext cx="7200900" cy="4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Moisés </a:t>
            </a:r>
            <a:r>
              <a:rPr b="0" i="0" lang="en-US" sz="3200" u="sng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desobedeció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esas órdenes y golpeó la roca varias veces. </a:t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Dice la Biblia:  </a:t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juntaron Moisés y Aarón la congregación delante de la peña, y les dijo: Oigan ahora, rebeldes: ¿Tenemos que dejar salir aguas de esta peña? 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Num. 20:10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/>
          </a:p>
        </p:txBody>
      </p:sp>
      <p:sp>
        <p:nvSpPr>
          <p:cNvPr id="296" name="Google Shape;296;p36"/>
          <p:cNvSpPr txBox="1"/>
          <p:nvPr/>
        </p:nvSpPr>
        <p:spPr>
          <a:xfrm>
            <a:off x="1019175" y="460375"/>
            <a:ext cx="7143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Moisés debía </a:t>
            </a:r>
            <a:r>
              <a:rPr b="0" i="0" lang="en-US" sz="3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hablarle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simplemente y la roca brotaría el agua en respuesta a la voz tranquila aceptando 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mensaje con fe.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394975" y="2219325"/>
            <a:ext cx="8196600" cy="4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Moisés debía haber hablado suavemente a la Peña, y la peña habría brotada agua sin ningún problema.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Hace años se llamaba a la puerta de una casa golpeando lo más duro que podían.  En nuestros días todo lo que tenemos que hacer es tocar suavemente el timbre y la corriente eléctrica se encarga de hacer sonar su sonido en donde uno lo quiere escuchar.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722500" y="386175"/>
            <a:ext cx="7611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Dios castigó severamente a Moisés, sin embargo proveyó agua para el pueblo sediento.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109537" y="1757362"/>
            <a:ext cx="4357800" cy="3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Todos </a:t>
            </a:r>
            <a:r>
              <a:rPr b="0" i="0" lang="en-US" sz="3000" u="sng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los timbres de Dios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mueven por medio de la acción eléctrica, por lo tanto, los golpes fuertes que demos, solo sirven para impedir el cumplimiento de nuestras peticiones.</a:t>
            </a:r>
            <a:endParaRPr sz="3000"/>
          </a:p>
        </p:txBody>
      </p:sp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275" y="430875"/>
            <a:ext cx="4106975" cy="5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type="title"/>
          </p:nvPr>
        </p:nvSpPr>
        <p:spPr>
          <a:xfrm>
            <a:off x="681037" y="5000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CASO DE BEER</a:t>
            </a:r>
            <a:endParaRPr/>
          </a:p>
        </p:txBody>
      </p:sp>
      <p:sp>
        <p:nvSpPr>
          <p:cNvPr id="317" name="Google Shape;317;p39"/>
          <p:cNvSpPr txBox="1"/>
          <p:nvPr>
            <p:ph idx="1" type="body"/>
          </p:nvPr>
        </p:nvSpPr>
        <p:spPr>
          <a:xfrm>
            <a:off x="571500" y="1905000"/>
            <a:ext cx="80295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b="0" i="0" lang="en-US" sz="280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0" i="0" lang="en-US" sz="30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Núm 21:16</a:t>
            </a:r>
            <a:r>
              <a:rPr b="0" i="0" lang="en-US" sz="3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“Y de allí vinieron á Beer: este es el pozo del cual Jehová dijo á Moisés: Junta al pueblo, y les daré agua.</a:t>
            </a:r>
            <a:endParaRPr b="0" i="0" sz="30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3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b="0" i="0" lang="en-US" sz="3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u="sng">
                <a:latin typeface="Arial"/>
                <a:ea typeface="Arial"/>
                <a:cs typeface="Arial"/>
                <a:sym typeface="Arial"/>
              </a:rPr>
              <a:t>Núm 21:</a:t>
            </a:r>
            <a:r>
              <a:rPr b="0" i="0" lang="en-US" sz="30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0" i="0" lang="en-US" sz="3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Entonces cantó Israel esta canción: Sube, OH pozo; á él cantad:</a:t>
            </a:r>
            <a:endParaRPr b="0" i="0" sz="30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3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b="0" i="0" lang="en-US" sz="3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u="sng">
                <a:latin typeface="Arial"/>
                <a:ea typeface="Arial"/>
                <a:cs typeface="Arial"/>
                <a:sym typeface="Arial"/>
              </a:rPr>
              <a:t>Núm 21:</a:t>
            </a:r>
            <a:r>
              <a:rPr b="0" i="0" lang="en-US" sz="30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en-US" sz="3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Pozo, el cual cavaron los señores; lo cavaron los príncipes del pueblo, Y el legislador, con sus bordones”.</a:t>
            </a:r>
            <a:endParaRPr sz="3000"/>
          </a:p>
        </p:txBody>
      </p:sp>
      <p:sp>
        <p:nvSpPr>
          <p:cNvPr id="318" name="Google Shape;318;p39"/>
          <p:cNvSpPr txBox="1"/>
          <p:nvPr/>
        </p:nvSpPr>
        <p:spPr>
          <a:xfrm>
            <a:off x="585787" y="-144462"/>
            <a:ext cx="2286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800"/>
              <a:buFont typeface="Algerian"/>
              <a:buNone/>
            </a:pPr>
            <a:r>
              <a:rPr b="0" i="0" lang="en-US" sz="13800" u="none">
                <a:solidFill>
                  <a:srgbClr val="FFC000"/>
                </a:solidFill>
                <a:latin typeface="Algerian"/>
                <a:ea typeface="Algerian"/>
                <a:cs typeface="Algerian"/>
                <a:sym typeface="Algerian"/>
              </a:rPr>
              <a:t>III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idx="1" type="body"/>
          </p:nvPr>
        </p:nvSpPr>
        <p:spPr>
          <a:xfrm>
            <a:off x="500062" y="1843087"/>
            <a:ext cx="7986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Los nobles recibieron órdenes de parte de Dios de sacar sus báculos de peregrinos y excavar un pozo en la arena del desierto. 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Era algo que no hacia sentido en los ojos de muchos del pueblo.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30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Mientras ellos hacían dicha obra, la gente les rodeaba y cantaba: “ Sube, OH pozo ; a él cantad”.</a:t>
            </a:r>
            <a:endParaRPr sz="3000"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0"/>
          <p:cNvSpPr txBox="1"/>
          <p:nvPr/>
        </p:nvSpPr>
        <p:spPr>
          <a:xfrm>
            <a:off x="1176337" y="428625"/>
            <a:ext cx="6715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C000"/>
                </a:solidFill>
              </a:rPr>
              <a:t>En aquel desierto no había agua por ninguna parte.</a:t>
            </a:r>
            <a:endParaRPr b="1">
              <a:solidFill>
                <a:srgbClr val="FFC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40"/>
          <p:cNvPicPr preferRelativeResize="0"/>
          <p:nvPr/>
        </p:nvPicPr>
        <p:blipFill rotWithShape="1">
          <a:blip r:embed="rId3">
            <a:alphaModFix/>
          </a:blip>
          <a:srcRect b="15731" l="2813" r="0" t="0"/>
          <a:stretch/>
        </p:blipFill>
        <p:spPr>
          <a:xfrm>
            <a:off x="6828449" y="1205125"/>
            <a:ext cx="2004300" cy="116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>
            <p:ph idx="1" type="body"/>
          </p:nvPr>
        </p:nvSpPr>
        <p:spPr>
          <a:xfrm>
            <a:off x="604837" y="2143125"/>
            <a:ext cx="77724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veces las aguas no eran visibles, sin embargo, </a:t>
            </a:r>
            <a:r>
              <a:rPr b="0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siempre estaba cerca de ellos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muchas veces </a:t>
            </a:r>
            <a:r>
              <a:rPr b="0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como un río subterráneo invisible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600075" y="709600"/>
            <a:ext cx="777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C000"/>
                </a:solidFill>
              </a:rPr>
              <a:t>Fue el agua (de la roca) que los seguía</a:t>
            </a:r>
            <a:endParaRPr/>
          </a:p>
        </p:txBody>
      </p:sp>
      <p:sp>
        <p:nvSpPr>
          <p:cNvPr id="334" name="Google Shape;334;p41"/>
          <p:cNvSpPr txBox="1"/>
          <p:nvPr/>
        </p:nvSpPr>
        <p:spPr>
          <a:xfrm>
            <a:off x="1090612" y="4133850"/>
            <a:ext cx="67866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Asimismo el río de Dios estará siempre cerca de nosotros durante toda nuestra peregrinación terrenal. 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/>
          <p:nvPr>
            <p:ph idx="1" type="body"/>
          </p:nvPr>
        </p:nvSpPr>
        <p:spPr>
          <a:xfrm>
            <a:off x="3871912" y="2357437"/>
            <a:ext cx="4714800" cy="3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manantial está siempre allí y continuamente podemos beber de las aguas profundas y el se encargará de abastecernos de todo lo que nos falta.</a:t>
            </a:r>
            <a:endParaRPr sz="3000"/>
          </a:p>
        </p:txBody>
      </p:sp>
      <p:sp>
        <p:nvSpPr>
          <p:cNvPr id="341" name="Google Shape;341;p42"/>
          <p:cNvSpPr txBox="1"/>
          <p:nvPr/>
        </p:nvSpPr>
        <p:spPr>
          <a:xfrm>
            <a:off x="833437" y="409575"/>
            <a:ext cx="7358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</a:rPr>
              <a:t>Todo lo que nos toca hacer es cavar con el báculo de la promesa y cantar el cántico de la fe.</a:t>
            </a:r>
            <a:endParaRPr b="1" sz="3000">
              <a:solidFill>
                <a:srgbClr val="FFC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38" y="2071678"/>
            <a:ext cx="2686200" cy="4325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/>
          <p:nvPr>
            <p:ph type="title"/>
          </p:nvPr>
        </p:nvSpPr>
        <p:spPr>
          <a:xfrm>
            <a:off x="2066925" y="428625"/>
            <a:ext cx="4815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EL LAVACRO</a:t>
            </a:r>
            <a:endParaRPr/>
          </a:p>
        </p:txBody>
      </p:sp>
      <p:sp>
        <p:nvSpPr>
          <p:cNvPr id="349" name="Google Shape;349;p43"/>
          <p:cNvSpPr txBox="1"/>
          <p:nvPr>
            <p:ph idx="1" type="body"/>
          </p:nvPr>
        </p:nvSpPr>
        <p:spPr>
          <a:xfrm>
            <a:off x="571500" y="4029075"/>
            <a:ext cx="7772400" cy="268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Juan 13:10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Jesús le dijo: El que está lavado, no necesita sino que lave los pies, mas está todo limpio: y vosotros limpios estáis, aunque no todos.</a:t>
            </a:r>
            <a:endParaRPr sz="3000"/>
          </a:p>
        </p:txBody>
      </p:sp>
      <p:sp>
        <p:nvSpPr>
          <p:cNvPr id="350" name="Google Shape;350;p43"/>
          <p:cNvSpPr txBox="1"/>
          <p:nvPr/>
        </p:nvSpPr>
        <p:spPr>
          <a:xfrm>
            <a:off x="962025" y="1857375"/>
            <a:ext cx="28575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Esto se trata de la limpieza diaria.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700" y="1761375"/>
            <a:ext cx="2719475" cy="19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/>
          <p:nvPr>
            <p:ph idx="1" type="body"/>
          </p:nvPr>
        </p:nvSpPr>
        <p:spPr>
          <a:xfrm>
            <a:off x="728662" y="2290762"/>
            <a:ext cx="72723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vez más estamos cara a cara con el principio de la santificación.</a:t>
            </a:r>
            <a:endParaRPr sz="3000"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Dios quiere que llevemos todos nuestros pecados, para llevarlos al Salvador. </a:t>
            </a:r>
            <a:endParaRPr sz="3000"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Ninguno de nosotros tiene una excusa válida para seguir cargando ni un solo pecado.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502675" y="389925"/>
            <a:ext cx="8007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“Si confesamos nuestros pecados, él es fiel y justo para que nos perdone nuestros pecados, y nos limpie de toda maldad”.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000" u="sng">
                <a:solidFill>
                  <a:schemeClr val="lt1"/>
                </a:solidFill>
              </a:rPr>
              <a:t>1 de Juan 1:9</a:t>
            </a:r>
            <a:r>
              <a:rPr lang="en-US" sz="30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/>
          <p:nvPr>
            <p:ph idx="1" type="body"/>
          </p:nvPr>
        </p:nvSpPr>
        <p:spPr>
          <a:xfrm>
            <a:off x="5605462" y="3162300"/>
            <a:ext cx="3357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0" i="0" lang="en-US" sz="4400" u="non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Di</a:t>
            </a:r>
            <a:r>
              <a:rPr lang="en-US" sz="4400">
                <a:latin typeface="Courgette"/>
                <a:ea typeface="Courgette"/>
                <a:cs typeface="Courgette"/>
                <a:sym typeface="Courgette"/>
              </a:rPr>
              <a:t>o</a:t>
            </a:r>
            <a:r>
              <a:rPr b="0" i="0" lang="en-US" sz="4400" u="non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s le bendiga.</a:t>
            </a:r>
            <a:endParaRPr/>
          </a:p>
        </p:txBody>
      </p:sp>
      <p:sp>
        <p:nvSpPr>
          <p:cNvPr id="365" name="Google Shape;365;p45"/>
          <p:cNvSpPr txBox="1"/>
          <p:nvPr/>
        </p:nvSpPr>
        <p:spPr>
          <a:xfrm>
            <a:off x="261937" y="357187"/>
            <a:ext cx="8501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Acerquémonos al Salvador para depositar todas nuestras cargas a sus pies, para que podamos tener una nueva vida.</a:t>
            </a:r>
            <a:endParaRPr sz="3000"/>
          </a:p>
        </p:txBody>
      </p:sp>
      <p:pic>
        <p:nvPicPr>
          <p:cNvPr id="366" name="Google Shape;366;p45"/>
          <p:cNvPicPr preferRelativeResize="0"/>
          <p:nvPr/>
        </p:nvPicPr>
        <p:blipFill rotWithShape="1">
          <a:blip r:embed="rId3">
            <a:alphaModFix/>
          </a:blip>
          <a:srcRect b="0" l="20212" r="0" t="0"/>
          <a:stretch/>
        </p:blipFill>
        <p:spPr>
          <a:xfrm flipH="1">
            <a:off x="438129" y="2124092"/>
            <a:ext cx="3571899" cy="3357562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642937" y="3219450"/>
            <a:ext cx="77724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1. </a:t>
            </a:r>
            <a:r>
              <a:rPr b="0" i="0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Golpe a la Peña de Horeb.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(Ex. 17)</a:t>
            </a:r>
            <a:endParaRPr b="0" i="1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Dios ordenó a Moisés que les condujera a la Peña de Horeb y que la golpease con la vara que había usado para dividir al Mar Rojo y para realizar los milagros de juicio sobre Egipto.</a:t>
            </a:r>
            <a:endParaRPr sz="30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590675" y="500062"/>
            <a:ext cx="5786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</a:rPr>
              <a:t>Cuatro pasajes importantes relacionados  con esto</a:t>
            </a:r>
            <a:endParaRPr b="1" sz="3000"/>
          </a:p>
        </p:txBody>
      </p:sp>
      <p:sp>
        <p:nvSpPr>
          <p:cNvPr id="143" name="Google Shape;143;p19"/>
          <p:cNvSpPr txBox="1"/>
          <p:nvPr/>
        </p:nvSpPr>
        <p:spPr>
          <a:xfrm>
            <a:off x="2352675" y="2312987"/>
            <a:ext cx="435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</a:rPr>
              <a:t>Primer caso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647700" y="2424099"/>
            <a:ext cx="7772400" cy="26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Peña de Horeb fue una figura de Jesucristo, y el golpe nos habla del juicio del Padre ejecutado en el Monte Calvario, por el cual fue expiada nuestra culpa y se abrió la fuente de misericordia para los pecadores.</a:t>
            </a:r>
            <a:endParaRPr sz="3400"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366824" y="320675"/>
            <a:ext cx="641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esa Peña emanó una corriente de agua abundante, de la cual bebió el pueblo y también el ganado.</a:t>
            </a:r>
            <a:endParaRPr sz="1600"/>
          </a:p>
        </p:txBody>
      </p:sp>
      <p:sp>
        <p:nvSpPr>
          <p:cNvPr id="151" name="Google Shape;151;p20"/>
          <p:cNvSpPr txBox="1"/>
          <p:nvPr/>
        </p:nvSpPr>
        <p:spPr>
          <a:xfrm>
            <a:off x="1990725" y="5407025"/>
            <a:ext cx="5143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agua muchas veces es figura del Espíritu Santo.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700087" y="6429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La Peña de Horeb</a:t>
            </a:r>
            <a:endParaRPr b="1" sz="3000"/>
          </a:p>
        </p:txBody>
      </p:sp>
      <p:pic>
        <p:nvPicPr>
          <p:cNvPr descr="horeb"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8832" y="2643182"/>
            <a:ext cx="3886308" cy="2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2628900" y="2643187"/>
            <a:ext cx="3857700" cy="2357400"/>
          </a:xfrm>
          <a:prstGeom prst="rect">
            <a:avLst/>
          </a:prstGeom>
          <a:noFill/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685800" y="2689225"/>
            <a:ext cx="7772400" cy="4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“…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esto dijo del Espíritu que habían de recibir los que creyesen en él: pues aun no había venido el Espíritu Santo; porque Jesús no estaba aún glorificado”. </a:t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(Juan 7:39).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1433500" y="347650"/>
            <a:ext cx="621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Después de que Jesús habló del agua viva que corría del creyente, nos dice la Escritura: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19125" y="571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EL DON DEL ESPIRITU SANTO</a:t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647700" y="1885950"/>
            <a:ext cx="7772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0" i="0" lang="en-US" sz="3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Juan 7:38.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“El que cree en mí, como dice la Escritura, ríos de agua viva correrán de su vientre”.</a:t>
            </a:r>
            <a:endParaRPr sz="3000"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Hechos 2:38.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“Y Pedro les dice: Arrepentíos, y bautícese cada uno de vosotros en el nombre de Jesucristo para perdón de los pecados; y recibiréis el don del Espíritu Santo”.</a:t>
            </a:r>
            <a:endParaRPr b="0" i="0" sz="3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109525" y="1905000"/>
            <a:ext cx="4286400" cy="4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3000" u="sng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Hechos 10:45.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“Y se espantaron los fieles que eran de la circuncisión, que habían venido con Pedro, de que también sobre los Gentiles se derramase el don del Espíritu Santo”.</a:t>
            </a:r>
            <a:endParaRPr sz="3000"/>
          </a:p>
        </p:txBody>
      </p:sp>
      <p:pic>
        <p:nvPicPr>
          <p:cNvPr id="180" name="Google Shape;180;p24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80" y="2462015"/>
            <a:ext cx="2905173" cy="265944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>
            <p:ph type="title"/>
          </p:nvPr>
        </p:nvSpPr>
        <p:spPr>
          <a:xfrm>
            <a:off x="619125" y="571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EL DON DEL ESPIRITU SANTO</a:t>
            </a:r>
            <a:endParaRPr b="1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723900" y="2143125"/>
            <a:ext cx="7772400" cy="4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i="0" lang="en-US" sz="3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Num. 20.</a:t>
            </a:r>
            <a:endParaRPr b="1" sz="3000">
              <a:solidFill>
                <a:srgbClr val="FFC000"/>
              </a:solidFill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El pueblo llega de nuevo a carecer de agua y están a punto de morir de sed.</a:t>
            </a:r>
            <a:endParaRPr sz="3000"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Dios los dirige de nuevo a la Peña y las aguas manan abundantemente y les abastece de todo lo que necesitaban.</a:t>
            </a:r>
            <a:endParaRPr sz="3000"/>
          </a:p>
        </p:txBody>
      </p:sp>
      <p:sp>
        <p:nvSpPr>
          <p:cNvPr id="188" name="Google Shape;188;p25"/>
          <p:cNvSpPr txBox="1"/>
          <p:nvPr/>
        </p:nvSpPr>
        <p:spPr>
          <a:xfrm>
            <a:off x="2095500" y="669925"/>
            <a:ext cx="551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ibre Baskerville"/>
              <a:buNone/>
            </a:pPr>
            <a:r>
              <a:rPr b="1" lang="en-US" sz="300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 segundo caso</a:t>
            </a:r>
            <a:endParaRPr b="1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