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Merriweather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747775"/>
          </p15:clr>
        </p15:guide>
        <p15:guide id="2" pos="2810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i/lU/Grz3Fy6j0+UM7wUp6i72Q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281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Merriweather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erriweatherSans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0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9pPr>
          </a:lstStyle>
          <a:p/>
        </p:txBody>
      </p:sp>
      <p:sp>
        <p:nvSpPr>
          <p:cNvPr id="12" name="Google Shape;12;p50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">
  <p:cSld name="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1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51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9pPr>
          </a:lstStyle>
          <a:p/>
        </p:txBody>
      </p:sp>
      <p:sp>
        <p:nvSpPr>
          <p:cNvPr id="16" name="Google Shape;16;p51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- No Graphics">
  <p:cSld name="Columns - No Graphic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52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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"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2" type="sldNum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  <a:defRPr b="0" i="0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49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>
            <a:lvl1pPr indent="-431800" lvl="0" marL="4572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4063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4FB79"/>
              </a:buClr>
              <a:buSzPts val="2800"/>
              <a:buFont typeface="Verdana"/>
              <a:buChar char=""/>
              <a:defRPr b="0" i="0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4063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C79"/>
              </a:buClr>
              <a:buSzPts val="2400"/>
              <a:buFont typeface="Verdana"/>
              <a:buChar char=""/>
              <a:defRPr b="0" i="0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406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4FB79"/>
              </a:buClr>
              <a:buSzPts val="2000"/>
              <a:buFont typeface="Verdana"/>
              <a:buChar char=""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406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C79"/>
              </a:buClr>
              <a:buSzPts val="2000"/>
              <a:buFont typeface="Verdana"/>
              <a:buChar char=""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431800" lvl="5" marL="27432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431800" lvl="6" marL="32004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431800" lvl="7" marL="36576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431800" lvl="8" marL="4114800" marR="4063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C79"/>
              </a:buClr>
              <a:buSzPts val="3200"/>
              <a:buFont typeface="Verdana"/>
              <a:buChar char=""/>
              <a:defRPr b="0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49"/>
          <p:cNvSpPr txBox="1"/>
          <p:nvPr>
            <p:ph idx="12" type="sldNum"/>
          </p:nvPr>
        </p:nvSpPr>
        <p:spPr>
          <a:xfrm>
            <a:off x="7335515" y="6248400"/>
            <a:ext cx="340370" cy="317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>
            <p:ph type="title"/>
          </p:nvPr>
        </p:nvSpPr>
        <p:spPr>
          <a:xfrm>
            <a:off x="609600" y="1828800"/>
            <a:ext cx="7772400" cy="20574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</a:pPr>
            <a:r>
              <a:rPr b="1" lang="en-US" sz="5400"/>
              <a:t>El Espíritu Santo</a:t>
            </a:r>
            <a:r>
              <a:rPr b="0" i="0" lang="en-US" sz="4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6" name="Google Shape;26;p1"/>
          <p:cNvSpPr txBox="1"/>
          <p:nvPr>
            <p:ph idx="1" type="body"/>
          </p:nvPr>
        </p:nvSpPr>
        <p:spPr>
          <a:xfrm>
            <a:off x="1219200" y="3657600"/>
            <a:ext cx="6400800" cy="835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C79"/>
              </a:buClr>
              <a:buSzPts val="3600"/>
              <a:buFont typeface="Noto Sans Symbols"/>
              <a:buNone/>
            </a:pPr>
            <a:r>
              <a:rPr b="1" lang="en-US" sz="3600"/>
              <a:t>Como una Paloma.</a:t>
            </a:r>
            <a:endParaRPr b="1"/>
          </a:p>
        </p:txBody>
      </p:sp>
      <p:pic>
        <p:nvPicPr>
          <p:cNvPr descr="duif-1.png" id="27" name="Google Shape;27;p1"/>
          <p:cNvPicPr preferRelativeResize="0"/>
          <p:nvPr/>
        </p:nvPicPr>
        <p:blipFill rotWithShape="1">
          <a:blip r:embed="rId3">
            <a:alphaModFix/>
          </a:blip>
          <a:srcRect b="14400" l="0" r="0" t="-14400"/>
          <a:stretch/>
        </p:blipFill>
        <p:spPr>
          <a:xfrm>
            <a:off x="3622325" y="241375"/>
            <a:ext cx="1676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2197025" y="4721700"/>
            <a:ext cx="4527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Por: A.B. Simpson</a:t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685800" y="838200"/>
            <a:ext cx="7772400" cy="52197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3.Hay también una tercera etapa, cuando por fin la paloma sale del arca, para no regresar, sino hace el mundo su lugar y residencia.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La santa Paloma de Dios hace su nido en medio de las moradas de los hombres.</a:t>
            </a:r>
            <a:endParaRPr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Esta es la tercera etapa actual de la obra del Espíritu Santo.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685800" y="533400"/>
            <a:ext cx="7772400" cy="5956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Durante el ministerio de Cristo sobre esta tierra, el Espíritu moró en El, y no en los hombres.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 Jesús dijo a sus discípulos: “Morará en vosotros”.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Jesús mandó al Espíritu Santo, y el Espíritu Santo no mora solo en el cielo, sino en el corazón del creyente, y en el seno de la Iglesia.</a:t>
            </a:r>
            <a:endParaRPr/>
          </a:p>
        </p:txBody>
      </p:sp>
      <p:pic>
        <p:nvPicPr>
          <p:cNvPr descr="image.pdf" id="86" name="Google Shape;86;p1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7092950" y="2708275"/>
            <a:ext cx="1582738" cy="130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85800" y="9144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Su morada ahora está en esta tierra, sufriendo por el pecado de la humanidad .</a:t>
            </a:r>
            <a:endParaRPr/>
          </a:p>
          <a:p>
            <a:pPr indent="-122236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El Espíritu Santo está obrando en la Iglesia.</a:t>
            </a:r>
            <a:endParaRPr/>
          </a:p>
          <a:p>
            <a:pPr indent="-122236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Está preparando su nido entre nosotros</a:t>
            </a:r>
            <a:r>
              <a:rPr lang="en-US" sz="2400"/>
              <a:t>.</a:t>
            </a:r>
            <a:endParaRPr/>
          </a:p>
        </p:txBody>
      </p:sp>
      <p:pic>
        <p:nvPicPr>
          <p:cNvPr descr="image.pdf" id="92" name="Google Shape;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5334000"/>
            <a:ext cx="2057400" cy="125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685800" y="736600"/>
            <a:ext cx="7772400" cy="53721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 Quiere unirnos en amor puro y sincero.</a:t>
            </a:r>
            <a:endParaRPr/>
          </a:p>
          <a:p>
            <a:pPr indent="-1397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que quitemos todas las barreras entre nosotros.</a:t>
            </a:r>
            <a:endParaRPr/>
          </a:p>
          <a:p>
            <a:pPr indent="-1397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construir su nido en la Iglesia, pero el problema es que nosotros no queremos sujetarnos a El.</a:t>
            </a:r>
            <a:r>
              <a:rPr lang="en-US" sz="2800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685800" y="1066800"/>
            <a:ext cx="7772400" cy="51630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None/>
            </a:pPr>
            <a:r>
              <a:rPr lang="en-US" sz="30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la Divina Trinidad observamos</a:t>
            </a:r>
            <a:r>
              <a:rPr lang="en-US" sz="38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800">
              <a:solidFill>
                <a:srgbClr val="FF4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None/>
            </a:pPr>
            <a:r>
              <a:t/>
            </a:r>
            <a:endParaRPr sz="3800">
              <a:solidFill>
                <a:srgbClr val="FF4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- Paternidad, esto se encuentra en Dios el Padre.</a:t>
            </a:r>
            <a:endParaRPr/>
          </a:p>
          <a:p>
            <a:pPr indent="-1309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Char char="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- Maternidad, que se encuentra en el Espíritu Santo.  (Pues nosotros nacimos del espíritu).</a:t>
            </a:r>
            <a:endParaRPr/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Noto Sans Symbols"/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36210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Times New Roman"/>
              <a:buChar char="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- Fraternidad, el Hijo de Dios es nuestro hermano (y nuestro futuro esposo)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685800" y="457200"/>
            <a:ext cx="7772400" cy="6007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 A veces sentimos la necesidad de contar con el apoyo y el amor de un padre.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Dios es nuestro Padre.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A veces nuestro Espíritu siente la necesidad de amor y consuelo.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El Espíritu nos muestra su comunión, amor y consuelo.  Nacimos del Espíritu y el Espíritu nos da “ el amor materno ” espiritual.</a:t>
            </a:r>
            <a:endParaRPr/>
          </a:p>
        </p:txBody>
      </p:sp>
      <p:pic>
        <p:nvPicPr>
          <p:cNvPr descr="images.jp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1525" y="1433825"/>
            <a:ext cx="1217650" cy="13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685800" y="838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A veces tenemos la necesidad de un hermano fiel y valiente.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Jesús es este amigo y hermano. 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	- Hasta nos recibe como su esposa.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descr="image.pdf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225" y="4572000"/>
            <a:ext cx="2901950" cy="16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609600" y="533400"/>
            <a:ext cx="7924800" cy="5791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EL ESPÍRITU SANTO OBRA EL NUEVO NACIMIENTO.</a:t>
            </a:r>
            <a:endParaRPr b="1" sz="3600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b="1" sz="3600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 También obra en cuanto a la crianza de sus nuevas criaturas, dando amor y consuelo.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 En el Nuevo Testamento hay muchas referencias en cuanto a dicha crianza y consuelo.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erusalem.png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9875" y="1635700"/>
            <a:ext cx="4051299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685800" y="754025"/>
            <a:ext cx="3810000" cy="6103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Vea también: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  Isa 66:13  Como aquel a quien su madre consuela, así os consolaré yo a vosotros. En Jerusalén seréis consolados.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685800" y="304800"/>
            <a:ext cx="7772400" cy="6553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en-US" sz="4000">
                <a:solidFill>
                  <a:srgbClr val="FF4C00"/>
                </a:solidFill>
              </a:rPr>
              <a:t> </a:t>
            </a:r>
            <a:r>
              <a:rPr b="1" lang="en-US" sz="36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Espíritu Santo usa a personas como instrumentos para parir a sus pichones.</a:t>
            </a:r>
            <a:endParaRPr b="1" sz="3600">
              <a:solidFill>
                <a:srgbClr val="FF4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Despierta el corazón para orar por los perdidos y por los que pasan por tentaciones. A veces son dolores tan intensos como si fuera un parto.</a:t>
            </a:r>
            <a:endParaRPr/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Las personas nacen espiritualmente, tan real y verdaderamente como nuestros hijos materiales y de igual modo se unen a nosotros como los de nuestra carne.</a:t>
            </a:r>
            <a:endParaRPr/>
          </a:p>
        </p:txBody>
      </p:sp>
      <p:pic>
        <p:nvPicPr>
          <p:cNvPr descr="image.pdf"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9425" y="5970325"/>
            <a:ext cx="1143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>
            <p:ph idx="1" type="body"/>
          </p:nvPr>
        </p:nvSpPr>
        <p:spPr>
          <a:xfrm>
            <a:off x="762000" y="990600"/>
            <a:ext cx="7772400" cy="4749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“ Y la tierra estaba vacía y desordenada y el Espíritu de Dios se movía sobre la faz de las aguas ”.  (Gén. 1:1).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1222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Es la figura de la madre paloma moviéndose sobre su nido y sus palomitos.</a:t>
            </a:r>
            <a:endParaRPr/>
          </a:p>
        </p:txBody>
      </p:sp>
      <p:pic>
        <p:nvPicPr>
          <p:cNvPr descr="image.pdf" id="34" name="Google Shape;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2698750"/>
            <a:ext cx="1447800" cy="14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09600" y="647700"/>
            <a:ext cx="7924800" cy="55626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LA FIGURA DE LA PALOMA NOS SUGIERE PAZ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 El Espíritu Santo es un mensajero de paz 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con Dios, a través del Señor Jesucristo.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 Como contraste tenemos el cuadro del cuervo, intranquilo, símbolo del espíritu maligno e intranquilo, que va de un estado de ánimo a otro, que no encuentra reposo.</a:t>
            </a:r>
            <a:endParaRPr/>
          </a:p>
        </p:txBody>
      </p:sp>
      <p:pic>
        <p:nvPicPr>
          <p:cNvPr descr="image.pdf"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0" y="1120775"/>
            <a:ext cx="81915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df"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75" y="5617225"/>
            <a:ext cx="819150" cy="102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85800" y="609600"/>
            <a:ext cx="7772400" cy="60579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LA PALOMA ES SÍMBOLO DE LA PUREZA.</a:t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Santo es la pureza misma, no puede morar en un corazón impuro.</a:t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 dijo de la unción: "Sobre carne de hombre no será derramado".  (Ex. 30:22).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Santo imparte al corazón una pureza que es en si misma su propia protección.</a:t>
            </a:r>
            <a:endParaRPr/>
          </a:p>
        </p:txBody>
      </p:sp>
      <p:pic>
        <p:nvPicPr>
          <p:cNvPr descr="image.pdf"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0" y="685800"/>
            <a:ext cx="1276350" cy="98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685800" y="685800"/>
            <a:ext cx="7772400" cy="541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Santo podrá estar rodeado de mal por todas partes, pero se mantiene sin contaminación, absolutamente puro, su naturaleza es santa y divina.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 puede mancharse, porque como el plumaje de la paloma, está  protegido por su capa aceitosa, y sale sin mancilla del pozo del fango.</a:t>
            </a:r>
            <a:endParaRPr/>
          </a:p>
        </p:txBody>
      </p:sp>
      <p:pic>
        <p:nvPicPr>
          <p:cNvPr descr="image.pdf"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5367337"/>
            <a:ext cx="2016125" cy="119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685800" y="762000"/>
            <a:ext cx="7772400" cy="5473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LA PALOMA ES SÍMBOLO DE LA BENIGNIDAD.</a:t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corazón en que mora el Espíritu Santo siempre se distinguirá por su ternura, humildad, serenidad, mansedumbre y tolerancia.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espíritu grosero, sarcástico, los modales bruscos, las palabras hirientes,  todos son fruto de la carne.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 paloma huye del ruido tumultuoso, del acorralamiento y de todo sentimiento vengativo.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Busca refugio en el corazón humilde y en el alma pacífica.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fruto del espíritu es amor, paz, paciencia, benignidad, bondad, fe, mansedumbre, templanza.</a:t>
            </a:r>
            <a:endParaRPr/>
          </a:p>
        </p:txBody>
      </p:sp>
      <p:pic>
        <p:nvPicPr>
          <p:cNvPr descr="image.pdf" id="161" name="Google Shape;161;p24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7740650" y="1773237"/>
            <a:ext cx="1187450" cy="97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685800" y="8382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2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EL ESPÍRITU SANTO ES EL ESPÍRITU DEL AMOR.</a:t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1">
              <a:solidFill>
                <a:srgbClr val="FF2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Derrama el amor de Dios en nuestros corazones.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fruto del Espíritu es amor.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Times New Roman"/>
              <a:buChar char="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tiene muchos que le sirvan; pero lo que quiere es que le amen y reciban su tierno amor.</a:t>
            </a:r>
            <a:endParaRPr/>
          </a:p>
        </p:txBody>
      </p:sp>
      <p:pic>
        <p:nvPicPr>
          <p:cNvPr descr="image.pdf"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124200"/>
            <a:ext cx="14732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85800" y="533400"/>
            <a:ext cx="7772400" cy="57785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en-US" sz="40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FF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LUTO DE LA PALOMA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Es un pájaro que sufre.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Canta en forma quejumbrosa.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Verdana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Expresa más tristeza que otros pájaros.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761" lvl="0" marL="426401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Times New Roman"/>
              <a:buChar char="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Tiene un tono melancólico. </a:t>
            </a:r>
            <a:endParaRPr/>
          </a:p>
        </p:txBody>
      </p:sp>
      <p:pic>
        <p:nvPicPr>
          <p:cNvPr descr="image.pdf"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400" y="1358900"/>
            <a:ext cx="16129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687387" y="727075"/>
            <a:ext cx="7772401" cy="5410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28625" lvl="0" marL="46926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Char char="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La paloma solitaria arrulla porque siente la ausencia de su compa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ñ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ero ausente.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4625" lvl="0" marL="46926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000"/>
              <a:buFont typeface="Times New Roman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625" lvl="0" marL="469265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000"/>
              <a:buFont typeface="Times New Roman"/>
              <a:buChar char="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Se enluta al ver que sus pichones la dejan.</a:t>
            </a:r>
            <a:endParaRPr/>
          </a:p>
          <a:p>
            <a:pPr indent="-174625" lvl="0" marL="46926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000"/>
              <a:buFont typeface="Times New Roman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1486" lvl="0" marL="512126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400"/>
              <a:buFont typeface="Verdana"/>
              <a:buChar char=""/>
            </a:pPr>
            <a:r>
              <a:rPr lang="en-US" sz="4400"/>
              <a:t> 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Vea: Is. 63:10 + Ef. 4:30 + Santiago 4:5.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685800" y="520700"/>
            <a:ext cx="7772400" cy="58166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Estamos tan ocupados con cosas que nosotros consideramos importantes, que a veces nos olvidamos que los pensamientos de Dios son mucho más elevados que los de nosotros.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El plan del Espíritu Santo es convertir a nuestra Iglesia en su nido, para que pueda criar a sus palomitas y realizar su obra como el lo desea.</a:t>
            </a:r>
            <a:r>
              <a:rPr lang="en-US" sz="2800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685800" y="838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12737" lvl="0" marL="3406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"/>
            </a:pPr>
            <a:r>
              <a:rPr lang="en-US" sz="3000"/>
              <a:t>Hay otro problema : La mente que tenemos.</a:t>
            </a:r>
            <a:endParaRPr sz="3000"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3000"/>
          </a:p>
          <a:p>
            <a:pPr indent="-3127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Verdana"/>
              <a:buChar char=""/>
            </a:pPr>
            <a:r>
              <a:rPr lang="en-US" sz="3000"/>
              <a:t>La mente del hombre es como un mundo entero, y vive en el mismo cuadro que vemos en Génesis Cáp..... 1</a:t>
            </a:r>
            <a:endParaRPr sz="3000"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3000"/>
          </a:p>
          <a:p>
            <a:pPr indent="-3127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000"/>
              <a:buFont typeface="Verdana"/>
              <a:buChar char=""/>
            </a:pPr>
            <a:r>
              <a:rPr lang="en-US" sz="3000"/>
              <a:t>La mente humana es “desordenada y vacía”.</a:t>
            </a:r>
            <a:endParaRPr sz="3000"/>
          </a:p>
        </p:txBody>
      </p:sp>
      <p:pic>
        <p:nvPicPr>
          <p:cNvPr descr="image.pdf"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900" y="5132525"/>
            <a:ext cx="1852075" cy="15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>
            <p:ph idx="1" type="body"/>
          </p:nvPr>
        </p:nvSpPr>
        <p:spPr>
          <a:xfrm>
            <a:off x="762000" y="12954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dana"/>
              <a:buChar char=""/>
            </a:pPr>
            <a:r>
              <a:rPr lang="en-US" sz="3600"/>
              <a:t>Qué figura tan extraña para un trasfondo tan negro.</a:t>
            </a:r>
            <a:endParaRPr/>
          </a:p>
          <a:p>
            <a:pPr indent="-157161" lvl="0" marL="42640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Verdana"/>
              <a:buNone/>
            </a:pPr>
            <a:r>
              <a:t/>
            </a:r>
            <a:endParaRPr sz="3600"/>
          </a:p>
          <a:p>
            <a:pPr indent="-385761" lvl="0" marL="42640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Verdana"/>
              <a:buChar char=""/>
            </a:pPr>
            <a:r>
              <a:rPr lang="en-US" sz="3600"/>
              <a:t>Todo estaba en caos, desolación, lodo, llamas, un abismo, noche sin estrellas; un reinado de ruina, muerte y desolación.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685800" y="9906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Somos caóticos en nuestro mundo de pensamientos.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Y el Espíritu de Dios quiere obrar.</a:t>
            </a:r>
            <a:endParaRPr/>
          </a:p>
          <a:p>
            <a:pPr indent="-1397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darnos, luz, limpieza y pureza.</a:t>
            </a:r>
            <a:r>
              <a:rPr lang="en-US" sz="2800"/>
              <a:t> </a:t>
            </a:r>
            <a:endParaRPr/>
          </a:p>
        </p:txBody>
      </p:sp>
      <p:pic>
        <p:nvPicPr>
          <p:cNvPr descr="image.pdf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7675" y="5105400"/>
            <a:ext cx="1739900" cy="13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685800" y="368300"/>
            <a:ext cx="7772400" cy="55119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 el Espíritu santo que quiere tener el control completo de nuestras mentes.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El Espíritu poderoso es, para crear un nuevo mundo en cada cerebro, es decir: “una nueva creación”.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Quiere crear su nido en su mente y corazón.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Pongámonos en la onda del Espíritu Santo.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685800" y="863600"/>
            <a:ext cx="7772400" cy="57658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Gén 1. Esta era la escena donde la madre Paloma de la Paz y amor eterno comenzó a construir su nido.</a:t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No descansó hasta que había creado un mundo feliz y un hermoso paraíso, con una familia humana y su felicidad y esperanza feliz.</a:t>
            </a:r>
            <a:endParaRPr/>
          </a:p>
        </p:txBody>
      </p:sp>
      <p:pic>
        <p:nvPicPr>
          <p:cNvPr descr="image.pdf" id="206" name="Google Shape;2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5400" y="2692400"/>
            <a:ext cx="1473200" cy="14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idx="1" type="body"/>
          </p:nvPr>
        </p:nvSpPr>
        <p:spPr>
          <a:xfrm>
            <a:off x="685800" y="838200"/>
            <a:ext cx="7772400" cy="48260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00037" lvl="0" marL="3406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Si pasamos siete capítulos, encontramos otra escena de desolación y ruina.</a:t>
            </a:r>
            <a:endParaRPr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Las aguas del diluvio arrasaron con el mundo entero.</a:t>
            </a:r>
            <a:r>
              <a:rPr lang="en-US" sz="2400"/>
              <a:t> </a:t>
            </a:r>
            <a:r>
              <a:rPr lang="en-US" sz="2800"/>
              <a:t>La obra de 20 siglos había quedado sumergido en aquel diluvio horrible.</a:t>
            </a:r>
            <a:r>
              <a:rPr lang="en-US" sz="2400"/>
              <a:t> </a:t>
            </a:r>
            <a:endParaRPr/>
          </a:p>
        </p:txBody>
      </p:sp>
      <p:pic>
        <p:nvPicPr>
          <p:cNvPr descr="image.pdf" id="45" name="Google Shape;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000" y="2590800"/>
            <a:ext cx="2438401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idx="1" type="body"/>
          </p:nvPr>
        </p:nvSpPr>
        <p:spPr>
          <a:xfrm>
            <a:off x="762000" y="1143000"/>
            <a:ext cx="7772400" cy="52832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Muchos millones de habitantes perecieron en aquella ocasión y se quedaron bajo las aguas.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Había solo un barco por encima de dicha tempestad con solamente ocho personas a bordo.</a:t>
            </a:r>
            <a:endParaRPr/>
          </a:p>
          <a:p>
            <a:pPr indent="-1397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Eran los únicos sobrevivientes de toda la población de la tierra.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685800" y="373062"/>
            <a:ext cx="7772400" cy="1616076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40639" marR="406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</a:pPr>
            <a:r>
              <a:rPr lang="en-US"/>
              <a:t>Lea: Gén 8:6-12</a:t>
            </a:r>
            <a:endParaRPr/>
          </a:p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762000" y="1989137"/>
            <a:ext cx="7772400" cy="4868863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5761" lvl="0" marL="42640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dana"/>
              <a:buChar char=""/>
            </a:pPr>
            <a:r>
              <a:rPr lang="en-US" sz="3600"/>
              <a:t>Hay tres dimensiones en cuanto a la obra del Espíritu Santo.</a:t>
            </a:r>
            <a:r>
              <a:rPr lang="en-US"/>
              <a:t> </a:t>
            </a:r>
            <a:endParaRPr/>
          </a:p>
        </p:txBody>
      </p:sp>
      <p:pic>
        <p:nvPicPr>
          <p:cNvPr descr="image.pdf" id="57" name="Google Shape;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4005262"/>
            <a:ext cx="3448051" cy="236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idx="1" type="body"/>
          </p:nvPr>
        </p:nvSpPr>
        <p:spPr>
          <a:xfrm>
            <a:off x="762000" y="533400"/>
            <a:ext cx="7772400" cy="59436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1.Tenemos a la Paloma que sale del arca, y no halla lugar para asentar la planta de su pie.</a:t>
            </a:r>
            <a:r>
              <a:rPr lang="en-US" sz="2800"/>
              <a:t> </a:t>
            </a:r>
            <a:endParaRPr/>
          </a:p>
          <a:p>
            <a:pPr indent="-1222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Esto representa al período del Antiguo Testamento.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El Espíritu Santo visitó este mundo pecaminoso, pero no halló lugar para poder descansar, y siempre tenía que alejarse para estar en el seno de Dios.</a:t>
            </a:r>
            <a:endParaRPr/>
          </a:p>
        </p:txBody>
      </p:sp>
      <p:pic>
        <p:nvPicPr>
          <p:cNvPr descr="image.pdf"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524000"/>
            <a:ext cx="14478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idx="1" type="body"/>
          </p:nvPr>
        </p:nvSpPr>
        <p:spPr>
          <a:xfrm>
            <a:off x="762000" y="609600"/>
            <a:ext cx="7772400" cy="52959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2.Después vemos la Paloma saliendo y regresando con una ramita de olivo en su pico.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Era un símbolo de paz y de reconciliación.</a:t>
            </a:r>
            <a:endParaRPr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79375" lvl="0" marL="297815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300037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Verdana"/>
              <a:buChar char=""/>
            </a:pPr>
            <a:r>
              <a:rPr lang="en-US" sz="2800"/>
              <a:t>Era una señal que el juicio había pasado y que la paz había llegado.</a:t>
            </a:r>
            <a:endParaRPr/>
          </a:p>
        </p:txBody>
      </p:sp>
      <p:pic>
        <p:nvPicPr>
          <p:cNvPr descr="image.pdf" id="69" name="Google Shape;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025" y="2133600"/>
            <a:ext cx="1397000" cy="14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" type="body"/>
          </p:nvPr>
        </p:nvSpPr>
        <p:spPr>
          <a:xfrm>
            <a:off x="762000" y="838200"/>
            <a:ext cx="7772400" cy="5829300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929292">
                <a:alpha val="74901"/>
              </a:srgbClr>
            </a:outerShdw>
          </a:effectLst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3835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Esto nos puede señalar al ministerio y la resurrección de Jesucristo, para proclamar reconciliación a un mundo en pecado.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96836" lvl="0" marL="340677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None/>
            </a:pPr>
            <a:r>
              <a:t/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/>
              <a:t> </a:t>
            </a:r>
            <a:endParaRPr/>
          </a:p>
          <a:p>
            <a:pPr indent="-342900" lvl="0" marL="3835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"/>
            </a:pPr>
            <a:r>
              <a:rPr lang="en-US"/>
              <a:t>Sin embargo, El no tiene la oportunidad de vivir en un mundo que estaba bajo la maldición del pecado.</a:t>
            </a:r>
            <a:endParaRPr/>
          </a:p>
        </p:txBody>
      </p:sp>
      <p:pic>
        <p:nvPicPr>
          <p:cNvPr descr="image.pdf"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25" y="3033325"/>
            <a:ext cx="1651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