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6858000" cx="9144000"/>
  <p:notesSz cx="6858000" cy="9144000"/>
  <p:embeddedFontLst>
    <p:embeddedFont>
      <p:font typeface="Merriweather Sans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04">
          <p15:clr>
            <a:srgbClr val="747775"/>
          </p15:clr>
        </p15:guide>
        <p15:guide id="2" pos="2810">
          <p15:clr>
            <a:srgbClr val="747775"/>
          </p15:clr>
        </p15:guide>
      </p15:sldGuideLst>
    </p:ext>
    <p:ext uri="GoogleSlidesCustomDataVersion2">
      <go:slidesCustomData xmlns:go="http://customooxmlschemas.google.com/" r:id="rId42" roundtripDataSignature="AMtx7mi/lU/Grz3Fy6j0+UM7wUp6i72Q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04" orient="horz"/>
        <p:guide pos="281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erriweatherSans-italic.fntdata"/><Relationship Id="rId20" Type="http://schemas.openxmlformats.org/officeDocument/2006/relationships/slide" Target="slides/slide15.xml"/><Relationship Id="rId42" Type="http://customschemas.google.com/relationships/presentationmetadata" Target="metadata"/><Relationship Id="rId41" Type="http://schemas.openxmlformats.org/officeDocument/2006/relationships/font" Target="fonts/MerriweatherSans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MerriweatherSans-bold.fntdata"/><Relationship Id="rId16" Type="http://schemas.openxmlformats.org/officeDocument/2006/relationships/slide" Target="slides/slide11.xml"/><Relationship Id="rId38" Type="http://schemas.openxmlformats.org/officeDocument/2006/relationships/font" Target="fonts/MerriweatherSans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0"/>
          <p:cNvSpPr txBox="1"/>
          <p:nvPr>
            <p:ph type="title"/>
          </p:nvPr>
        </p:nvSpPr>
        <p:spPr>
          <a:xfrm>
            <a:off x="685800" y="1828800"/>
            <a:ext cx="7772400" cy="20574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ctr" bIns="50800" lIns="50800" spcFirstLastPara="1" rIns="50800" wrap="square" tIns="50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11" name="Google Shape;11;p50"/>
          <p:cNvSpPr txBox="1"/>
          <p:nvPr>
            <p:ph idx="1" type="body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Font typeface="Noto Sans Symbols"/>
              <a:buNone/>
              <a:defRPr/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Noto Sans Symbols"/>
              <a:buNone/>
              <a:defRPr/>
            </a:lvl2pPr>
            <a:lvl3pPr indent="-228600" lvl="2" marL="137160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Noto Sans Symbols"/>
              <a:buNone/>
              <a:defRPr/>
            </a:lvl3pPr>
            <a:lvl4pPr indent="-228600" lvl="3" marL="18288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Font typeface="Noto Sans Symbols"/>
              <a:buNone/>
              <a:defRPr/>
            </a:lvl4pPr>
            <a:lvl5pPr indent="-228600" lvl="4" marL="22860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Font typeface="Noto Sans Symbols"/>
              <a:buNone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9pPr>
          </a:lstStyle>
          <a:p/>
        </p:txBody>
      </p:sp>
      <p:sp>
        <p:nvSpPr>
          <p:cNvPr id="12" name="Google Shape;12;p50"/>
          <p:cNvSpPr txBox="1"/>
          <p:nvPr>
            <p:ph idx="12" type="sldNum"/>
          </p:nvPr>
        </p:nvSpPr>
        <p:spPr>
          <a:xfrm>
            <a:off x="7335515" y="6248400"/>
            <a:ext cx="340370" cy="3175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umns">
  <p:cSld name="Columns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1"/>
          <p:cNvSpPr txBox="1"/>
          <p:nvPr>
            <p:ph type="title"/>
          </p:nvPr>
        </p:nvSpPr>
        <p:spPr>
          <a:xfrm>
            <a:off x="685800" y="381000"/>
            <a:ext cx="7772400" cy="16002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ctr" bIns="50800" lIns="50800" spcFirstLastPara="1" rIns="50800" wrap="square" tIns="50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15" name="Google Shape;15;p51"/>
          <p:cNvSpPr txBox="1"/>
          <p:nvPr>
            <p:ph idx="1" type="body"/>
          </p:nvPr>
        </p:nvSpPr>
        <p:spPr>
          <a:xfrm>
            <a:off x="685800" y="1981200"/>
            <a:ext cx="7772400" cy="4876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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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9pPr>
          </a:lstStyle>
          <a:p/>
        </p:txBody>
      </p:sp>
      <p:sp>
        <p:nvSpPr>
          <p:cNvPr id="16" name="Google Shape;16;p51"/>
          <p:cNvSpPr txBox="1"/>
          <p:nvPr>
            <p:ph idx="12" type="sldNum"/>
          </p:nvPr>
        </p:nvSpPr>
        <p:spPr>
          <a:xfrm>
            <a:off x="7335515" y="6248400"/>
            <a:ext cx="340370" cy="3175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umns - No Graphics">
  <p:cSld name="Columns - No Graphics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2"/>
          <p:cNvSpPr txBox="1"/>
          <p:nvPr>
            <p:ph type="title"/>
          </p:nvPr>
        </p:nvSpPr>
        <p:spPr>
          <a:xfrm>
            <a:off x="685800" y="381000"/>
            <a:ext cx="7772400" cy="16002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ctr" bIns="50800" lIns="50800" spcFirstLastPara="1" rIns="50800" wrap="square" tIns="50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/>
        </p:txBody>
      </p:sp>
      <p:sp>
        <p:nvSpPr>
          <p:cNvPr id="19" name="Google Shape;19;p52"/>
          <p:cNvSpPr txBox="1"/>
          <p:nvPr>
            <p:ph idx="1" type="body"/>
          </p:nvPr>
        </p:nvSpPr>
        <p:spPr>
          <a:xfrm>
            <a:off x="685800" y="1981200"/>
            <a:ext cx="7772400" cy="4876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"/>
              <a:defRPr/>
            </a:lvl2pPr>
            <a:lvl3pPr indent="-3429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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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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Char char=""/>
              <a:defRPr/>
            </a:lvl9pPr>
          </a:lstStyle>
          <a:p/>
        </p:txBody>
      </p:sp>
      <p:sp>
        <p:nvSpPr>
          <p:cNvPr id="20" name="Google Shape;20;p52"/>
          <p:cNvSpPr txBox="1"/>
          <p:nvPr>
            <p:ph idx="12" type="sldNum"/>
          </p:nvPr>
        </p:nvSpPr>
        <p:spPr>
          <a:xfrm>
            <a:off x="4345334" y="6388100"/>
            <a:ext cx="453332" cy="44722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9"/>
          <p:cNvSpPr txBox="1"/>
          <p:nvPr>
            <p:ph type="title"/>
          </p:nvPr>
        </p:nvSpPr>
        <p:spPr>
          <a:xfrm>
            <a:off x="685800" y="381000"/>
            <a:ext cx="7772400" cy="16002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ctr" bIns="50800" lIns="50800" spcFirstLastPara="1" rIns="50800" wrap="square" tIns="50800">
            <a:noAutofit/>
          </a:bodyPr>
          <a:lstStyle>
            <a:lvl1pPr lvl="0" marR="4063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Verdana"/>
              <a:buNone/>
              <a:defRPr b="0" i="0" sz="4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4063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Verdana"/>
              <a:buNone/>
              <a:defRPr b="0" i="0" sz="4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4063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Verdana"/>
              <a:buNone/>
              <a:defRPr b="0" i="0" sz="4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4063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Verdana"/>
              <a:buNone/>
              <a:defRPr b="0" i="0" sz="4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4063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Verdana"/>
              <a:buNone/>
              <a:defRPr b="0" i="0" sz="4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4063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Verdana"/>
              <a:buNone/>
              <a:defRPr b="0" i="0" sz="4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marR="4063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Verdana"/>
              <a:buNone/>
              <a:defRPr b="0" i="0" sz="4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marR="4063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Verdana"/>
              <a:buNone/>
              <a:defRPr b="0" i="0" sz="4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marR="4063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Verdana"/>
              <a:buNone/>
              <a:defRPr b="0" i="0" sz="4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7" name="Google Shape;7;p49"/>
          <p:cNvSpPr txBox="1"/>
          <p:nvPr>
            <p:ph idx="1" type="body"/>
          </p:nvPr>
        </p:nvSpPr>
        <p:spPr>
          <a:xfrm>
            <a:off x="685800" y="1981200"/>
            <a:ext cx="7772400" cy="4876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>
            <a:lvl1pPr indent="-431800" lvl="0" marL="457200" marR="40639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FC79"/>
              </a:buClr>
              <a:buSzPts val="3200"/>
              <a:buFont typeface="Verdana"/>
              <a:buChar char=""/>
              <a:defRPr b="0" i="0" sz="32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40639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FB79"/>
              </a:buClr>
              <a:buSzPts val="2800"/>
              <a:buFont typeface="Verdana"/>
              <a:buChar char=""/>
              <a:defRPr b="0" i="0" sz="28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40639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C79"/>
              </a:buClr>
              <a:buSzPts val="2400"/>
              <a:buFont typeface="Verdana"/>
              <a:buChar char=""/>
              <a:defRPr b="0" i="0" sz="2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40639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D4FB79"/>
              </a:buClr>
              <a:buSzPts val="2000"/>
              <a:buFont typeface="Verdana"/>
              <a:buChar char=""/>
              <a:defRPr b="0" i="0" sz="2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40639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C79"/>
              </a:buClr>
              <a:buSzPts val="2000"/>
              <a:buFont typeface="Verdana"/>
              <a:buChar char=""/>
              <a:defRPr b="0" i="0" sz="20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431800" lvl="5" marL="2743200" marR="40639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FC79"/>
              </a:buClr>
              <a:buSzPts val="3200"/>
              <a:buFont typeface="Verdana"/>
              <a:buChar char=""/>
              <a:defRPr b="0" i="0" sz="32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-431800" lvl="6" marL="3200400" marR="40639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FC79"/>
              </a:buClr>
              <a:buSzPts val="3200"/>
              <a:buFont typeface="Verdana"/>
              <a:buChar char=""/>
              <a:defRPr b="0" i="0" sz="32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-431800" lvl="7" marL="3657600" marR="40639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FC79"/>
              </a:buClr>
              <a:buSzPts val="3200"/>
              <a:buFont typeface="Verdana"/>
              <a:buChar char=""/>
              <a:defRPr b="0" i="0" sz="32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-431800" lvl="8" marL="4114800" marR="40639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FC79"/>
              </a:buClr>
              <a:buSzPts val="3200"/>
              <a:buFont typeface="Verdana"/>
              <a:buChar char=""/>
              <a:defRPr b="0" i="0" sz="32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8" name="Google Shape;8;p49"/>
          <p:cNvSpPr txBox="1"/>
          <p:nvPr>
            <p:ph idx="12" type="sldNum"/>
          </p:nvPr>
        </p:nvSpPr>
        <p:spPr>
          <a:xfrm>
            <a:off x="7335515" y="6248400"/>
            <a:ext cx="340370" cy="3175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b="0" i="0" sz="1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b="0" i="0" sz="1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b="0" i="0" sz="1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b="0" i="0" sz="1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b="0" i="0" sz="1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b="0" i="0" sz="1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b="0" i="0" sz="1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b="0" i="0" sz="1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erdana"/>
              <a:buNone/>
              <a:defRPr b="0" i="0" sz="1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"/>
          <p:cNvSpPr txBox="1"/>
          <p:nvPr>
            <p:ph type="title"/>
          </p:nvPr>
        </p:nvSpPr>
        <p:spPr>
          <a:xfrm>
            <a:off x="609600" y="1828800"/>
            <a:ext cx="7772400" cy="20574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4063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Verdana"/>
              <a:buNone/>
            </a:pPr>
            <a:r>
              <a:rPr b="1" lang="en-US" sz="5400"/>
              <a:t>El Espíritu Santo</a:t>
            </a:r>
            <a:r>
              <a:rPr b="0" i="0" lang="en-US" sz="44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</p:txBody>
      </p:sp>
      <p:sp>
        <p:nvSpPr>
          <p:cNvPr id="26" name="Google Shape;26;p1"/>
          <p:cNvSpPr txBox="1"/>
          <p:nvPr>
            <p:ph idx="1" type="body"/>
          </p:nvPr>
        </p:nvSpPr>
        <p:spPr>
          <a:xfrm>
            <a:off x="1219200" y="3657600"/>
            <a:ext cx="6400800" cy="8355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40639" marR="4063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C79"/>
              </a:buClr>
              <a:buSzPts val="3600"/>
              <a:buFont typeface="Noto Sans Symbols"/>
              <a:buNone/>
            </a:pPr>
            <a:r>
              <a:rPr b="1" lang="en-US" sz="3600"/>
              <a:t>Como una Paloma.</a:t>
            </a:r>
            <a:endParaRPr b="1"/>
          </a:p>
        </p:txBody>
      </p:sp>
      <p:pic>
        <p:nvPicPr>
          <p:cNvPr descr="duif-1.png" id="27" name="Google Shape;27;p1"/>
          <p:cNvPicPr preferRelativeResize="0"/>
          <p:nvPr/>
        </p:nvPicPr>
        <p:blipFill rotWithShape="1">
          <a:blip r:embed="rId3">
            <a:alphaModFix/>
          </a:blip>
          <a:srcRect b="14400" l="0" r="0" t="-14400"/>
          <a:stretch/>
        </p:blipFill>
        <p:spPr>
          <a:xfrm>
            <a:off x="3622325" y="241375"/>
            <a:ext cx="16764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1"/>
          <p:cNvSpPr txBox="1"/>
          <p:nvPr/>
        </p:nvSpPr>
        <p:spPr>
          <a:xfrm>
            <a:off x="2197025" y="4721700"/>
            <a:ext cx="4527000" cy="5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Por: A.B. Simpson</a:t>
            </a:r>
            <a:endParaRPr b="1" sz="3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0"/>
          <p:cNvSpPr txBox="1"/>
          <p:nvPr>
            <p:ph idx="1" type="body"/>
          </p:nvPr>
        </p:nvSpPr>
        <p:spPr>
          <a:xfrm>
            <a:off x="685800" y="838200"/>
            <a:ext cx="7772400" cy="52197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oto Sans Symbols"/>
              <a:buNone/>
            </a:pPr>
            <a:r>
              <a:rPr lang="en-US" sz="2800"/>
              <a:t>3.Hay también una tercera etapa, cuando por fin la paloma sale del arca, para no regresar, sino hace el mundo su lugar y residencia.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Noto Sans Symbols"/>
              <a:buNone/>
            </a:pPr>
            <a:r>
              <a:t/>
            </a:r>
            <a:endParaRPr sz="2800"/>
          </a:p>
          <a:p>
            <a:pPr indent="-300037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Char char=""/>
            </a:pPr>
            <a:r>
              <a:rPr lang="en-US" sz="2800"/>
              <a:t>La santa Paloma de Dios hace su nido en medio de las moradas de los hombres.</a:t>
            </a:r>
            <a:endParaRPr/>
          </a:p>
          <a:p>
            <a:pPr indent="-122236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300037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Char char=""/>
            </a:pPr>
            <a:r>
              <a:rPr lang="en-US" sz="2800"/>
              <a:t>Esta es la tercera etapa actual de la obra del Espíritu Santo.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/>
          <p:nvPr>
            <p:ph idx="1" type="body"/>
          </p:nvPr>
        </p:nvSpPr>
        <p:spPr>
          <a:xfrm>
            <a:off x="685800" y="533400"/>
            <a:ext cx="7772400" cy="59562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Durante el ministerio de Cristo sobre esta tierra, el Espíritu moró en El, y no en los hombres. 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t/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 Jesús dijo a sus discípulos: “Morará en vosotros”.</a:t>
            </a:r>
            <a:endParaRPr/>
          </a:p>
          <a:p>
            <a:pPr indent="-1397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None/>
            </a:pPr>
            <a:r>
              <a:t/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Jesús mandó al Espíritu Santo, y el Espíritu Santo no mora solo en el cielo, sino en el corazón del creyente, y en el seno de la Iglesia.</a:t>
            </a:r>
            <a:endParaRPr/>
          </a:p>
        </p:txBody>
      </p:sp>
      <p:pic>
        <p:nvPicPr>
          <p:cNvPr descr="image.pdf" id="86" name="Google Shape;86;p11"/>
          <p:cNvPicPr preferRelativeResize="0"/>
          <p:nvPr/>
        </p:nvPicPr>
        <p:blipFill rotWithShape="1">
          <a:blip r:embed="rId3">
            <a:alphaModFix amt="35000"/>
          </a:blip>
          <a:srcRect b="0" l="0" r="0" t="0"/>
          <a:stretch/>
        </p:blipFill>
        <p:spPr>
          <a:xfrm>
            <a:off x="7092950" y="2708275"/>
            <a:ext cx="1582738" cy="1300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/>
          <p:nvPr>
            <p:ph idx="1" type="body"/>
          </p:nvPr>
        </p:nvSpPr>
        <p:spPr>
          <a:xfrm>
            <a:off x="685800" y="914400"/>
            <a:ext cx="7772400" cy="4114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00037" lvl="0" marL="34067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Verdana"/>
              <a:buChar char=""/>
            </a:pPr>
            <a:r>
              <a:rPr lang="en-US" sz="2800"/>
              <a:t>Su morada ahora está en esta tierra, sufriendo por el pecado de la humanidad .</a:t>
            </a:r>
            <a:endParaRPr/>
          </a:p>
          <a:p>
            <a:pPr indent="-122236" lvl="0" marL="340677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300037" lvl="0" marL="340677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Char char=""/>
            </a:pPr>
            <a:r>
              <a:rPr lang="en-US" sz="2800"/>
              <a:t>El Espíritu Santo está obrando en la Iglesia.</a:t>
            </a:r>
            <a:endParaRPr/>
          </a:p>
          <a:p>
            <a:pPr indent="-122236" lvl="0" marL="340677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300037" lvl="0" marL="340677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Char char=""/>
            </a:pPr>
            <a:r>
              <a:rPr lang="en-US" sz="2800"/>
              <a:t>Está preparando su nido entre nosotros</a:t>
            </a:r>
            <a:r>
              <a:rPr lang="en-US" sz="2400"/>
              <a:t>.</a:t>
            </a:r>
            <a:endParaRPr/>
          </a:p>
        </p:txBody>
      </p:sp>
      <p:pic>
        <p:nvPicPr>
          <p:cNvPr descr="image.pdf" id="92" name="Google Shape;9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53200" y="5334000"/>
            <a:ext cx="2057400" cy="1255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/>
          <p:nvPr>
            <p:ph idx="1" type="body"/>
          </p:nvPr>
        </p:nvSpPr>
        <p:spPr>
          <a:xfrm>
            <a:off x="685800" y="736600"/>
            <a:ext cx="7772400" cy="53721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 Quiere unirnos en amor puro y sincero.</a:t>
            </a:r>
            <a:endParaRPr/>
          </a:p>
          <a:p>
            <a:pPr indent="-139700" lvl="0" marL="38354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None/>
            </a:pPr>
            <a:r>
              <a:t/>
            </a:r>
            <a:endParaRPr/>
          </a:p>
          <a:p>
            <a:pPr indent="-342900" lvl="0" marL="38354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Quiere que quitemos todas las barreras entre nosotros.</a:t>
            </a:r>
            <a:endParaRPr/>
          </a:p>
          <a:p>
            <a:pPr indent="-139700" lvl="0" marL="38354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None/>
            </a:pPr>
            <a:r>
              <a:t/>
            </a:r>
            <a:endParaRPr/>
          </a:p>
          <a:p>
            <a:pPr indent="-342900" lvl="0" marL="38354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Quiere construir su nido en la Iglesia, pero el problema es que nosotros no queremos sujetarnos a El.</a:t>
            </a:r>
            <a:r>
              <a:rPr lang="en-US" sz="2800"/>
              <a:t>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/>
          <p:nvPr>
            <p:ph idx="1" type="body"/>
          </p:nvPr>
        </p:nvSpPr>
        <p:spPr>
          <a:xfrm>
            <a:off x="685800" y="1066800"/>
            <a:ext cx="7772400" cy="51630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Noto Sans Symbols"/>
              <a:buNone/>
            </a:pPr>
            <a:r>
              <a:rPr lang="en-US" sz="3000">
                <a:solidFill>
                  <a:srgbClr val="FF4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200">
                <a:solidFill>
                  <a:srgbClr val="FF4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 la Divina Trinidad observamos</a:t>
            </a:r>
            <a:r>
              <a:rPr lang="en-US" sz="3800">
                <a:solidFill>
                  <a:srgbClr val="FF4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sz="3800">
              <a:solidFill>
                <a:srgbClr val="FF4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Noto Sans Symbols"/>
              <a:buNone/>
            </a:pPr>
            <a:r>
              <a:t/>
            </a:r>
            <a:endParaRPr sz="3800">
              <a:solidFill>
                <a:srgbClr val="FF4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3000">
                <a:latin typeface="Times New Roman"/>
                <a:ea typeface="Times New Roman"/>
                <a:cs typeface="Times New Roman"/>
                <a:sym typeface="Times New Roman"/>
              </a:rPr>
              <a:t>- Paternidad, esto se encuentra en Dios el Padre.</a:t>
            </a:r>
            <a:endParaRPr/>
          </a:p>
          <a:p>
            <a:pPr indent="-130968" lvl="0" marL="362108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000"/>
              <a:buFont typeface="Times New Roman"/>
              <a:buNone/>
            </a:pPr>
            <a:r>
              <a:t/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1468" lvl="0" marL="362108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000"/>
              <a:buFont typeface="Times New Roman"/>
              <a:buChar char=""/>
            </a:pPr>
            <a:r>
              <a:rPr lang="en-US" sz="3000">
                <a:latin typeface="Times New Roman"/>
                <a:ea typeface="Times New Roman"/>
                <a:cs typeface="Times New Roman"/>
                <a:sym typeface="Times New Roman"/>
              </a:rPr>
              <a:t>- Maternidad, que se encuentra en el Espíritu Santo.  (Pues nosotros nacimos del espíritu).</a:t>
            </a:r>
            <a:endParaRPr/>
          </a:p>
          <a:p>
            <a:pPr indent="-342900" lvl="0" marL="38354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000"/>
              <a:buFont typeface="Noto Sans Symbols"/>
              <a:buNone/>
            </a:pPr>
            <a:r>
              <a:t/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1468" lvl="0" marL="362108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000"/>
              <a:buFont typeface="Times New Roman"/>
              <a:buChar char=""/>
            </a:pPr>
            <a:r>
              <a:rPr lang="en-US" sz="3000">
                <a:latin typeface="Times New Roman"/>
                <a:ea typeface="Times New Roman"/>
                <a:cs typeface="Times New Roman"/>
                <a:sym typeface="Times New Roman"/>
              </a:rPr>
              <a:t>- Fraternidad, el Hijo de Dios es nuestro hermano (y nuestro futuro esposo)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>
            <p:ph idx="1" type="body"/>
          </p:nvPr>
        </p:nvSpPr>
        <p:spPr>
          <a:xfrm>
            <a:off x="685800" y="457200"/>
            <a:ext cx="7772400" cy="60072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85761" lvl="0" marL="42640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Times New Roman"/>
              <a:buChar char=""/>
            </a:pPr>
            <a:r>
              <a:rPr b="1" lang="en-US" sz="3600">
                <a:latin typeface="Times New Roman"/>
                <a:ea typeface="Times New Roman"/>
                <a:cs typeface="Times New Roman"/>
                <a:sym typeface="Times New Roman"/>
              </a:rPr>
              <a:t>A.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  A veces sentimos la necesidad de contar con el apoyo y el amor de un padre. 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Noto Sans Symbols"/>
              <a:buNone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	- Dios es nuestro Padre.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Noto Sans Symbols"/>
              <a:buNone/>
            </a:pPr>
            <a:r>
              <a:t/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5761" lvl="0" marL="426401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Times New Roman"/>
              <a:buChar char=""/>
            </a:pPr>
            <a:r>
              <a:rPr b="1" lang="en-US" sz="3600">
                <a:latin typeface="Times New Roman"/>
                <a:ea typeface="Times New Roman"/>
                <a:cs typeface="Times New Roman"/>
                <a:sym typeface="Times New Roman"/>
              </a:rPr>
              <a:t>B.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 A veces nuestro Espíritu siente la necesidad de amor y consuelo.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Noto Sans Symbols"/>
              <a:buNone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	- El Espíritu nos muestra su comunión, amor y consuelo.  Nacimos del Espíritu y el Espíritu nos da “ el amor materno ” espiritual.</a:t>
            </a:r>
            <a:endParaRPr/>
          </a:p>
        </p:txBody>
      </p:sp>
      <p:pic>
        <p:nvPicPr>
          <p:cNvPr descr="images.jpg" id="108" name="Google Shape;10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91525" y="1433825"/>
            <a:ext cx="1217650" cy="133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>
            <p:ph idx="1" type="body"/>
          </p:nvPr>
        </p:nvSpPr>
        <p:spPr>
          <a:xfrm>
            <a:off x="685800" y="838200"/>
            <a:ext cx="7772400" cy="4114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85761" lvl="0" marL="42640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Times New Roman"/>
              <a:buChar char=""/>
            </a:pPr>
            <a:r>
              <a:rPr b="1" lang="en-US" sz="3600">
                <a:latin typeface="Times New Roman"/>
                <a:ea typeface="Times New Roman"/>
                <a:cs typeface="Times New Roman"/>
                <a:sym typeface="Times New Roman"/>
              </a:rPr>
              <a:t>C.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 A veces tenemos la necesidad de un hermano fiel y valiente.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Noto Sans Symbols"/>
              <a:buNone/>
            </a:pPr>
            <a:r>
              <a:t/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Noto Sans Symbols"/>
              <a:buNone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	- Jesús es este amigo y hermano. </a:t>
            </a:r>
            <a:endParaRPr/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Noto Sans Symbols"/>
              <a:buNone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	- Hasta nos recibe como su esposa.</a:t>
            </a: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pic>
        <p:nvPicPr>
          <p:cNvPr descr="image.pdf" id="114" name="Google Shape;11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7225" y="4572000"/>
            <a:ext cx="2901950" cy="16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/>
          <p:nvPr>
            <p:ph idx="1" type="body"/>
          </p:nvPr>
        </p:nvSpPr>
        <p:spPr>
          <a:xfrm>
            <a:off x="609600" y="533400"/>
            <a:ext cx="7924800" cy="57912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Noto Sans Symbols"/>
              <a:buNone/>
            </a:pPr>
            <a:r>
              <a:rPr lang="en-US" sz="3600">
                <a:solidFill>
                  <a:srgbClr val="FF2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3600">
                <a:solidFill>
                  <a:srgbClr val="FF2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EL ESPÍRITU SANTO OBRA EL NUEVO NACIMIENTO.</a:t>
            </a:r>
            <a:endParaRPr b="1" sz="3600">
              <a:solidFill>
                <a:srgbClr val="FF2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Noto Sans Symbols"/>
              <a:buNone/>
            </a:pPr>
            <a:r>
              <a:t/>
            </a:r>
            <a:endParaRPr b="1" sz="3600">
              <a:solidFill>
                <a:srgbClr val="FF2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5761" lvl="0" marL="426401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Times New Roman"/>
              <a:buChar char="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- También obra en cuanto a la crianza de sus nuevas criaturas, dando amor y consuelo.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Noto Sans Symbols"/>
              <a:buNone/>
            </a:pPr>
            <a:r>
              <a:t/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5761" lvl="0" marL="426401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Times New Roman"/>
              <a:buChar char="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- En el Nuevo Testamento hay muchas referencias en cuanto a dicha crianza y consuelo.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jerusalem.png" id="124" name="Google Shape;12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9875" y="1635700"/>
            <a:ext cx="4051299" cy="3038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8"/>
          <p:cNvSpPr txBox="1"/>
          <p:nvPr>
            <p:ph idx="1" type="body"/>
          </p:nvPr>
        </p:nvSpPr>
        <p:spPr>
          <a:xfrm>
            <a:off x="685800" y="754025"/>
            <a:ext cx="3810000" cy="6103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85761" lvl="0" marL="42640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Times New Roman"/>
              <a:buChar char=""/>
            </a:pPr>
            <a:r>
              <a:rPr lang="en-US" sz="3600">
                <a:solidFill>
                  <a:srgbClr val="FF2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Vea también: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Noto Sans Symbols"/>
              <a:buNone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   Isa 66:13  Como aquel a quien su madre consuela, así os consolaré yo a vosotros. En Jerusalén seréis consolados.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/>
          <p:nvPr>
            <p:ph idx="1" type="body"/>
          </p:nvPr>
        </p:nvSpPr>
        <p:spPr>
          <a:xfrm>
            <a:off x="685800" y="304800"/>
            <a:ext cx="7772400" cy="65532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Font typeface="Noto Sans Symbols"/>
              <a:buNone/>
            </a:pPr>
            <a:r>
              <a:rPr lang="en-US" sz="4000">
                <a:solidFill>
                  <a:srgbClr val="FF4C00"/>
                </a:solidFill>
              </a:rPr>
              <a:t> </a:t>
            </a:r>
            <a:r>
              <a:rPr b="1" lang="en-US" sz="3600">
                <a:solidFill>
                  <a:srgbClr val="FF4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 Espíritu Santo usa a personas como instrumentos para parir a sus pichones.</a:t>
            </a:r>
            <a:endParaRPr b="1" sz="3600">
              <a:solidFill>
                <a:srgbClr val="FF4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5761" lvl="0" marL="426401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Times New Roman"/>
              <a:buChar char="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Despierta el corazón para orar por los perdidos y por los que pasan por tentaciones. A veces son dolores tan intensos como si fuera un parto.</a:t>
            </a:r>
            <a:endParaRPr/>
          </a:p>
          <a:p>
            <a:pPr indent="-385761" lvl="0" marL="426401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Times New Roman"/>
              <a:buChar char="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Las personas nacen espiritualmente, tan real y verdaderamente como nuestros hijos materiales y de igual modo se unen a nosotros como los de nuestra carne.</a:t>
            </a:r>
            <a:endParaRPr/>
          </a:p>
        </p:txBody>
      </p:sp>
      <p:pic>
        <p:nvPicPr>
          <p:cNvPr descr="image.pdf" id="131" name="Google Shape;13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39425" y="5970325"/>
            <a:ext cx="114300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 txBox="1"/>
          <p:nvPr>
            <p:ph idx="1" type="body"/>
          </p:nvPr>
        </p:nvSpPr>
        <p:spPr>
          <a:xfrm>
            <a:off x="762000" y="990600"/>
            <a:ext cx="7772400" cy="4749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00037" lvl="0" marL="34067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Verdana"/>
              <a:buChar char=""/>
            </a:pPr>
            <a:r>
              <a:rPr lang="en-US" sz="2800"/>
              <a:t>“ Y la tierra estaba vacía y desordenada y el Espíritu de Dios se movía sobre la faz de las aguas ”.  (Gén. 1:1).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Noto Sans Symbols"/>
              <a:buNone/>
            </a:pPr>
            <a:r>
              <a:t/>
            </a:r>
            <a:endParaRPr sz="2800"/>
          </a:p>
          <a:p>
            <a:pPr indent="-79375" lvl="0" marL="297815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79375" lvl="0" marL="297815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122237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122236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300037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Char char=""/>
            </a:pPr>
            <a:r>
              <a:rPr lang="en-US" sz="2800"/>
              <a:t>Es la figura de la madre paloma moviéndose sobre su nido y sus palomitos.</a:t>
            </a:r>
            <a:endParaRPr/>
          </a:p>
        </p:txBody>
      </p:sp>
      <p:pic>
        <p:nvPicPr>
          <p:cNvPr descr="image.pdf" id="34" name="Google Shape;3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24300" y="2698750"/>
            <a:ext cx="1447800" cy="1460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/>
          <p:nvPr>
            <p:ph idx="1" type="body"/>
          </p:nvPr>
        </p:nvSpPr>
        <p:spPr>
          <a:xfrm>
            <a:off x="609600" y="647700"/>
            <a:ext cx="7924800" cy="55626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rPr lang="en-US">
                <a:solidFill>
                  <a:srgbClr val="FF2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>
                <a:solidFill>
                  <a:srgbClr val="FF2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LA FIGURA DE LA PALOMA NOS SUGIERE PAZ</a:t>
            </a:r>
            <a:r>
              <a:rPr b="1" lang="en-US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- El Espíritu Santo es un mensajero de paz </a:t>
            </a:r>
            <a:endParaRPr/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   con Dios, a través del Señor Jesucristo.</a:t>
            </a:r>
            <a:endParaRPr/>
          </a:p>
          <a:p>
            <a:pPr indent="-1397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- Como contraste tenemos el cuadro del cuervo, intranquilo, símbolo del espíritu maligno e intranquilo, que va de un estado de ánimo a otro, que no encuentra reposo.</a:t>
            </a:r>
            <a:endParaRPr/>
          </a:p>
        </p:txBody>
      </p:sp>
      <p:pic>
        <p:nvPicPr>
          <p:cNvPr descr="image.pdf" id="137" name="Google Shape;13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77200" y="1120775"/>
            <a:ext cx="81915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df" id="138" name="Google Shape;13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3575" y="5617225"/>
            <a:ext cx="819150" cy="10239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/>
          <p:nvPr>
            <p:ph idx="1" type="body"/>
          </p:nvPr>
        </p:nvSpPr>
        <p:spPr>
          <a:xfrm>
            <a:off x="685800" y="609600"/>
            <a:ext cx="7772400" cy="60579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rPr lang="en-US">
                <a:solidFill>
                  <a:srgbClr val="FF2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>
                <a:solidFill>
                  <a:srgbClr val="FF2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LA PALOMA ES SÍMBOLO DE LA PUREZA.</a:t>
            </a:r>
            <a:endParaRPr b="1">
              <a:solidFill>
                <a:srgbClr val="FF2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El Espíritu Santo es la pureza misma, no puede morar en un corazón impuro.</a:t>
            </a:r>
            <a:endParaRPr/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Se dijo de la unción: "Sobre carne de hombre no será derramado".  (Ex. 30:22).</a:t>
            </a:r>
            <a:endParaRPr/>
          </a:p>
          <a:p>
            <a:pPr indent="-1397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El Espíritu Santo imparte al corazón una pureza que es en si misma su propia protección.</a:t>
            </a:r>
            <a:endParaRPr/>
          </a:p>
        </p:txBody>
      </p:sp>
      <p:pic>
        <p:nvPicPr>
          <p:cNvPr descr="image.pdf" id="144" name="Google Shape;14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4750" y="685800"/>
            <a:ext cx="1276350" cy="985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/>
          <p:nvPr>
            <p:ph idx="1" type="body"/>
          </p:nvPr>
        </p:nvSpPr>
        <p:spPr>
          <a:xfrm>
            <a:off x="685800" y="685800"/>
            <a:ext cx="7772400" cy="54102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El Espíritu Santo podrá estar rodeado de mal por todas partes, pero se mantiene sin contaminación, absolutamente puro, su naturaleza es santa y divina.</a:t>
            </a:r>
            <a:endParaRPr/>
          </a:p>
          <a:p>
            <a:pPr indent="-1397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No puede mancharse, porque como el plumaje de la paloma, está  protegido por su capa aceitosa, y sale sin mancilla del pozo del fango.</a:t>
            </a:r>
            <a:endParaRPr/>
          </a:p>
        </p:txBody>
      </p:sp>
      <p:pic>
        <p:nvPicPr>
          <p:cNvPr descr="image.pdf" id="150" name="Google Shape;15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86200" y="5367337"/>
            <a:ext cx="2016125" cy="1198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/>
          <p:nvPr>
            <p:ph idx="1" type="body"/>
          </p:nvPr>
        </p:nvSpPr>
        <p:spPr>
          <a:xfrm>
            <a:off x="685800" y="762000"/>
            <a:ext cx="7772400" cy="5473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>
                <a:solidFill>
                  <a:srgbClr val="FF2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LA PALOMA ES SÍMBOLO DE LA BENIGNIDAD.</a:t>
            </a:r>
            <a:endParaRPr b="1">
              <a:solidFill>
                <a:srgbClr val="FF2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t/>
            </a:r>
            <a:endParaRPr b="1">
              <a:solidFill>
                <a:srgbClr val="FF2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El corazón en que mora el Espíritu Santo siempre se distinguirá por su ternura, humildad, serenidad, mansedumbre y tolerancia.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El espíritu grosero, sarcástico, los modales bruscos, las palabras hirientes,  todos son fruto de la carne.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/>
          <p:nvPr>
            <p:ph idx="1" type="body"/>
          </p:nvPr>
        </p:nvSpPr>
        <p:spPr>
          <a:xfrm>
            <a:off x="685800" y="1066800"/>
            <a:ext cx="7772400" cy="50292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La paloma huye del ruido tumultuoso, del acorralamiento y de todo sentimiento vengativo.</a:t>
            </a:r>
            <a:endParaRPr/>
          </a:p>
          <a:p>
            <a:pPr indent="-1397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Busca refugio en el corazón humilde y en el alma pacífica.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El fruto del espíritu es amor, paz, paciencia, benignidad, bondad, fe, mansedumbre, templanza.</a:t>
            </a:r>
            <a:endParaRPr/>
          </a:p>
        </p:txBody>
      </p:sp>
      <p:pic>
        <p:nvPicPr>
          <p:cNvPr descr="image.pdf" id="161" name="Google Shape;161;p24"/>
          <p:cNvPicPr preferRelativeResize="0"/>
          <p:nvPr/>
        </p:nvPicPr>
        <p:blipFill rotWithShape="1">
          <a:blip r:embed="rId3">
            <a:alphaModFix amt="32000"/>
          </a:blip>
          <a:srcRect b="0" l="0" r="0" t="0"/>
          <a:stretch/>
        </p:blipFill>
        <p:spPr>
          <a:xfrm>
            <a:off x="7740650" y="1773237"/>
            <a:ext cx="1187450" cy="974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5"/>
          <p:cNvSpPr txBox="1"/>
          <p:nvPr>
            <p:ph idx="1" type="body"/>
          </p:nvPr>
        </p:nvSpPr>
        <p:spPr>
          <a:xfrm>
            <a:off x="685800" y="838200"/>
            <a:ext cx="7772400" cy="4876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rPr lang="en-US">
                <a:solidFill>
                  <a:srgbClr val="FF2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>
                <a:solidFill>
                  <a:srgbClr val="FF2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EL ESPÍRITU SANTO ES EL ESPÍRITU DEL AMOR.</a:t>
            </a:r>
            <a:endParaRPr b="1">
              <a:solidFill>
                <a:srgbClr val="FF2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t/>
            </a:r>
            <a:endParaRPr b="1">
              <a:solidFill>
                <a:srgbClr val="FF2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Derrama el amor de Dios en nuestros corazones.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El fruto del Espíritu es amor.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Times New Roman"/>
              <a:buChar char=""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El tiene muchos que le sirvan; pero lo que quiere es que le amen y reciban su tierno amor.</a:t>
            </a:r>
            <a:endParaRPr/>
          </a:p>
        </p:txBody>
      </p:sp>
      <p:pic>
        <p:nvPicPr>
          <p:cNvPr descr="image.pdf" id="167" name="Google Shape;16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0400" y="3124200"/>
            <a:ext cx="1473200" cy="151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 txBox="1"/>
          <p:nvPr>
            <p:ph idx="1" type="body"/>
          </p:nvPr>
        </p:nvSpPr>
        <p:spPr>
          <a:xfrm>
            <a:off x="685800" y="533400"/>
            <a:ext cx="7772400" cy="57785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Font typeface="Noto Sans Symbols"/>
              <a:buNone/>
            </a:pPr>
            <a:r>
              <a:rPr lang="en-US" sz="4000">
                <a:solidFill>
                  <a:srgbClr val="FF4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4000">
                <a:solidFill>
                  <a:srgbClr val="FF4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 LUTO DE LA PALOMA</a:t>
            </a:r>
            <a:endParaRPr b="1"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Noto Sans Symbols"/>
              <a:buNone/>
            </a:pPr>
            <a:r>
              <a:t/>
            </a:r>
            <a:endParaRPr b="1"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5761" lvl="0" marL="426401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Times New Roman"/>
              <a:buChar char="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Es un pájaro que sufre.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Noto Sans Symbols"/>
              <a:buNone/>
            </a:pPr>
            <a:r>
              <a:t/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5761" lvl="0" marL="426401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Times New Roman"/>
              <a:buChar char="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Canta en forma quejumbrosa.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Verdana"/>
              <a:buNone/>
            </a:pPr>
            <a:r>
              <a:t/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5761" lvl="0" marL="426401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Times New Roman"/>
              <a:buChar char="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Expresa más tristeza que otros pájaros.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Noto Sans Symbols"/>
              <a:buNone/>
            </a:pPr>
            <a:r>
              <a:t/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5761" lvl="0" marL="426401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Times New Roman"/>
              <a:buChar char=""/>
            </a:pP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Tiene un tono melancólico. </a:t>
            </a:r>
            <a:endParaRPr/>
          </a:p>
        </p:txBody>
      </p:sp>
      <p:pic>
        <p:nvPicPr>
          <p:cNvPr descr="image.pdf" id="173" name="Google Shape;17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6400" y="1358900"/>
            <a:ext cx="1612900" cy="107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"/>
          <p:cNvSpPr txBox="1"/>
          <p:nvPr>
            <p:ph idx="1" type="body"/>
          </p:nvPr>
        </p:nvSpPr>
        <p:spPr>
          <a:xfrm>
            <a:off x="687387" y="727075"/>
            <a:ext cx="7772401" cy="54102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428625" lvl="0" marL="469265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Font typeface="Times New Roman"/>
              <a:buChar char=""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La paloma solitaria arrulla porque siente la ausencia de su compa</a:t>
            </a: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ñ</a:t>
            </a: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ero ausente.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4625" lvl="0" marL="469265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4000"/>
              <a:buFont typeface="Times New Roman"/>
              <a:buNone/>
            </a:pPr>
            <a:r>
              <a:t/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28625" lvl="0" marL="469265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4000"/>
              <a:buFont typeface="Times New Roman"/>
              <a:buChar char=""/>
            </a:pP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Se enluta al ver que sus pichones la dejan.</a:t>
            </a:r>
            <a:endParaRPr/>
          </a:p>
          <a:p>
            <a:pPr indent="-174625" lvl="0" marL="469265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4000"/>
              <a:buFont typeface="Times New Roman"/>
              <a:buNone/>
            </a:pPr>
            <a:r>
              <a:t/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71486" lvl="0" marL="512126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4400"/>
              <a:buFont typeface="Verdana"/>
              <a:buChar char=""/>
            </a:pPr>
            <a:r>
              <a:rPr lang="en-US" sz="4400"/>
              <a:t> </a:t>
            </a:r>
            <a:r>
              <a:rPr lang="en-US" sz="4000">
                <a:latin typeface="Times New Roman"/>
                <a:ea typeface="Times New Roman"/>
                <a:cs typeface="Times New Roman"/>
                <a:sym typeface="Times New Roman"/>
              </a:rPr>
              <a:t>Vea: Is. 63:10 + Ef. 4:30 + Santiago 4:5.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/>
          <p:nvPr>
            <p:ph idx="1" type="body"/>
          </p:nvPr>
        </p:nvSpPr>
        <p:spPr>
          <a:xfrm>
            <a:off x="685800" y="520700"/>
            <a:ext cx="7772400" cy="58166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Estamos tan ocupados con cosas que nosotros consideramos importantes, que a veces nos olvidamos que los pensamientos de Dios son mucho más elevados que los de nosotros.</a:t>
            </a:r>
            <a:endParaRPr/>
          </a:p>
          <a:p>
            <a:pPr indent="-1397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None/>
            </a:pPr>
            <a:r>
              <a:t/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El plan del Espíritu Santo es convertir a nuestra Iglesia en su nido, para que pueda criar a sus palomitas y realizar su obra como el lo desea.</a:t>
            </a:r>
            <a:r>
              <a:rPr lang="en-US" sz="2800"/>
              <a:t> 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/>
          <p:nvPr>
            <p:ph idx="1" type="body"/>
          </p:nvPr>
        </p:nvSpPr>
        <p:spPr>
          <a:xfrm>
            <a:off x="685800" y="838200"/>
            <a:ext cx="7772400" cy="4114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12737" lvl="0" marL="34067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Verdana"/>
              <a:buChar char=""/>
            </a:pPr>
            <a:r>
              <a:rPr lang="en-US" sz="3000"/>
              <a:t>Hay otro problema : La mente que tenemos.</a:t>
            </a:r>
            <a:endParaRPr sz="3000"/>
          </a:p>
          <a:p>
            <a:pPr indent="-122236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3000"/>
          </a:p>
          <a:p>
            <a:pPr indent="-312737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000"/>
              <a:buFont typeface="Verdana"/>
              <a:buChar char=""/>
            </a:pPr>
            <a:r>
              <a:rPr lang="en-US" sz="3000"/>
              <a:t>La mente del hombre es como un mundo entero, y vive en el mismo cuadro que vemos en Génesis Cáp..... 1</a:t>
            </a:r>
            <a:endParaRPr sz="3000"/>
          </a:p>
          <a:p>
            <a:pPr indent="-122236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3000"/>
          </a:p>
          <a:p>
            <a:pPr indent="-312737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000"/>
              <a:buFont typeface="Verdana"/>
              <a:buChar char=""/>
            </a:pPr>
            <a:r>
              <a:rPr lang="en-US" sz="3000"/>
              <a:t>La mente humana es “desordenada y vacía”.</a:t>
            </a:r>
            <a:endParaRPr sz="3000"/>
          </a:p>
        </p:txBody>
      </p:sp>
      <p:pic>
        <p:nvPicPr>
          <p:cNvPr descr="image.pdf" id="189" name="Google Shape;18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3900" y="5132525"/>
            <a:ext cx="1852075" cy="154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 txBox="1"/>
          <p:nvPr>
            <p:ph idx="1" type="body"/>
          </p:nvPr>
        </p:nvSpPr>
        <p:spPr>
          <a:xfrm>
            <a:off x="762000" y="1295400"/>
            <a:ext cx="7772400" cy="4876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85761" lvl="0" marL="42640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Char char=""/>
            </a:pPr>
            <a:r>
              <a:rPr lang="en-US" sz="3600"/>
              <a:t>Qué figura tan extraña para un trasfondo tan negro.</a:t>
            </a:r>
            <a:endParaRPr/>
          </a:p>
          <a:p>
            <a:pPr indent="-157161" lvl="0" marL="426401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Verdana"/>
              <a:buNone/>
            </a:pPr>
            <a:r>
              <a:t/>
            </a:r>
            <a:endParaRPr sz="3600"/>
          </a:p>
          <a:p>
            <a:pPr indent="-385761" lvl="0" marL="426401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600"/>
              <a:buFont typeface="Verdana"/>
              <a:buChar char=""/>
            </a:pPr>
            <a:r>
              <a:rPr lang="en-US" sz="3600"/>
              <a:t>Todo estaba en caos, desolación, lodo, llamas, un abismo, noche sin estrellas; un reinado de ruina, muerte y desolación.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0"/>
          <p:cNvSpPr txBox="1"/>
          <p:nvPr>
            <p:ph idx="1" type="body"/>
          </p:nvPr>
        </p:nvSpPr>
        <p:spPr>
          <a:xfrm>
            <a:off x="685800" y="990600"/>
            <a:ext cx="7772400" cy="4114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Somos caóticos en nuestro mundo de pensamientos.</a:t>
            </a:r>
            <a:endParaRPr/>
          </a:p>
          <a:p>
            <a:pPr indent="-1397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None/>
            </a:pPr>
            <a:r>
              <a:t/>
            </a:r>
            <a:endParaRPr/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Y el Espíritu de Dios quiere obrar.</a:t>
            </a:r>
            <a:endParaRPr/>
          </a:p>
          <a:p>
            <a:pPr indent="-1397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None/>
            </a:pPr>
            <a:r>
              <a:t/>
            </a:r>
            <a:endParaRPr/>
          </a:p>
          <a:p>
            <a:pPr indent="-342900" lvl="0" marL="38354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Quiere darnos, luz, limpieza y pureza.</a:t>
            </a:r>
            <a:r>
              <a:rPr lang="en-US" sz="2800"/>
              <a:t> </a:t>
            </a:r>
            <a:endParaRPr/>
          </a:p>
        </p:txBody>
      </p:sp>
      <p:pic>
        <p:nvPicPr>
          <p:cNvPr descr="image.pdf" id="195" name="Google Shape;19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97675" y="5105400"/>
            <a:ext cx="1739900" cy="130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 txBox="1"/>
          <p:nvPr>
            <p:ph idx="1" type="body"/>
          </p:nvPr>
        </p:nvSpPr>
        <p:spPr>
          <a:xfrm>
            <a:off x="685800" y="368300"/>
            <a:ext cx="7772400" cy="55119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Es el Espíritu santo que quiere tener el control completo de nuestras mentes. 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t/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El Espíritu poderoso es, para crear un nuevo mundo en cada cerebro, es decir: “una nueva creación”.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t/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Quiere crear su nido en su mente y corazón.</a:t>
            </a:r>
            <a:endParaRPr/>
          </a:p>
          <a:p>
            <a:pPr indent="-1397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None/>
            </a:pPr>
            <a:r>
              <a:t/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Pongámonos en la onda del Espíritu Santo.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2"/>
          <p:cNvSpPr txBox="1"/>
          <p:nvPr>
            <p:ph idx="1" type="body"/>
          </p:nvPr>
        </p:nvSpPr>
        <p:spPr>
          <a:xfrm>
            <a:off x="685800" y="863600"/>
            <a:ext cx="7772400" cy="57658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Gén 1. Esta era la escena donde la madre Paloma de la Paz y amor eterno comenzó a construir su nido.</a:t>
            </a:r>
            <a:endParaRPr/>
          </a:p>
          <a:p>
            <a:pPr indent="-96836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None/>
            </a:pPr>
            <a:r>
              <a:t/>
            </a:r>
            <a:endParaRPr/>
          </a:p>
          <a:p>
            <a:pPr indent="-96836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None/>
            </a:pPr>
            <a:r>
              <a:t/>
            </a:r>
            <a:endParaRPr/>
          </a:p>
          <a:p>
            <a:pPr indent="-96836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None/>
            </a:pPr>
            <a:r>
              <a:t/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No descansó hasta que había creado un mundo feliz y un hermoso paraíso, con una familia humana y su felicidad y esperanza feliz.</a:t>
            </a:r>
            <a:endParaRPr/>
          </a:p>
        </p:txBody>
      </p:sp>
      <p:pic>
        <p:nvPicPr>
          <p:cNvPr descr="image.pdf" id="206" name="Google Shape;20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35400" y="2692400"/>
            <a:ext cx="1473200" cy="147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 txBox="1"/>
          <p:nvPr>
            <p:ph idx="1" type="body"/>
          </p:nvPr>
        </p:nvSpPr>
        <p:spPr>
          <a:xfrm>
            <a:off x="685800" y="838200"/>
            <a:ext cx="7772400" cy="48260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00037" lvl="0" marL="34067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Verdana"/>
              <a:buChar char=""/>
            </a:pPr>
            <a:r>
              <a:rPr lang="en-US" sz="2800"/>
              <a:t>Si pasamos siete capítulos, encontramos otra escena de desolación y ruina.</a:t>
            </a:r>
            <a:endParaRPr/>
          </a:p>
          <a:p>
            <a:pPr indent="-79375" lvl="0" marL="297815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Noto Sans Symbols"/>
              <a:buNone/>
            </a:pPr>
            <a:r>
              <a:t/>
            </a:r>
            <a:endParaRPr sz="2800"/>
          </a:p>
          <a:p>
            <a:pPr indent="-79375" lvl="0" marL="297815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122236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300037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Char char=""/>
            </a:pPr>
            <a:r>
              <a:t/>
            </a:r>
            <a:endParaRPr sz="2800"/>
          </a:p>
          <a:p>
            <a:pPr indent="-300037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Char char=""/>
            </a:pPr>
            <a:r>
              <a:t/>
            </a:r>
            <a:endParaRPr sz="2800"/>
          </a:p>
          <a:p>
            <a:pPr indent="-300037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Char char=""/>
            </a:pPr>
            <a:r>
              <a:rPr lang="en-US" sz="2800"/>
              <a:t>Las aguas del diluvio arrasaron con el mundo entero.</a:t>
            </a:r>
            <a:r>
              <a:rPr lang="en-US" sz="2400"/>
              <a:t> </a:t>
            </a:r>
            <a:r>
              <a:rPr lang="en-US" sz="2800"/>
              <a:t>La obra de 20 siglos había quedado sumergido en aquel diluvio horrible.</a:t>
            </a:r>
            <a:r>
              <a:rPr lang="en-US" sz="2400"/>
              <a:t> </a:t>
            </a:r>
            <a:endParaRPr/>
          </a:p>
        </p:txBody>
      </p:sp>
      <p:pic>
        <p:nvPicPr>
          <p:cNvPr descr="image.pdf" id="45" name="Google Shape;4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22000" y="2590800"/>
            <a:ext cx="2438401" cy="16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 txBox="1"/>
          <p:nvPr>
            <p:ph idx="1" type="body"/>
          </p:nvPr>
        </p:nvSpPr>
        <p:spPr>
          <a:xfrm>
            <a:off x="762000" y="1143000"/>
            <a:ext cx="7772400" cy="52832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Muchos millones de habitantes perecieron en aquella ocasión y se quedaron bajo las aguas.</a:t>
            </a:r>
            <a:endParaRPr/>
          </a:p>
          <a:p>
            <a:pPr indent="-1397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None/>
            </a:pPr>
            <a:r>
              <a:t/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Había solo un barco por encima de dicha tempestad con solamente ocho personas a bordo.</a:t>
            </a:r>
            <a:endParaRPr/>
          </a:p>
          <a:p>
            <a:pPr indent="-1397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None/>
            </a:pPr>
            <a:r>
              <a:t/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Eran los únicos sobrevivientes de toda la población de la tierra.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"/>
          <p:cNvSpPr txBox="1"/>
          <p:nvPr>
            <p:ph type="title"/>
          </p:nvPr>
        </p:nvSpPr>
        <p:spPr>
          <a:xfrm>
            <a:off x="685800" y="373062"/>
            <a:ext cx="7772400" cy="1616076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40639" marR="40639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Verdana"/>
              <a:buNone/>
            </a:pPr>
            <a:r>
              <a:rPr lang="en-US"/>
              <a:t>Lea: Gén 8:6-12</a:t>
            </a:r>
            <a:endParaRPr/>
          </a:p>
        </p:txBody>
      </p:sp>
      <p:sp>
        <p:nvSpPr>
          <p:cNvPr id="56" name="Google Shape;56;p6"/>
          <p:cNvSpPr txBox="1"/>
          <p:nvPr>
            <p:ph idx="1" type="body"/>
          </p:nvPr>
        </p:nvSpPr>
        <p:spPr>
          <a:xfrm>
            <a:off x="762000" y="1989137"/>
            <a:ext cx="7772400" cy="4868863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85761" lvl="0" marL="42640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Char char=""/>
            </a:pPr>
            <a:r>
              <a:rPr lang="en-US" sz="3600"/>
              <a:t>Hay tres dimensiones en cuanto a la obra del Espíritu Santo.</a:t>
            </a:r>
            <a:r>
              <a:rPr lang="en-US"/>
              <a:t> </a:t>
            </a:r>
            <a:endParaRPr/>
          </a:p>
        </p:txBody>
      </p:sp>
      <p:pic>
        <p:nvPicPr>
          <p:cNvPr descr="image.pdf" id="57" name="Google Shape;5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212" y="4005262"/>
            <a:ext cx="3448051" cy="2365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"/>
          <p:cNvSpPr txBox="1"/>
          <p:nvPr>
            <p:ph idx="1" type="body"/>
          </p:nvPr>
        </p:nvSpPr>
        <p:spPr>
          <a:xfrm>
            <a:off x="762000" y="533400"/>
            <a:ext cx="7772400" cy="59436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rPr lang="en-US"/>
              <a:t>1.Tenemos a la Paloma que sale del arca, y no halla lugar para asentar la planta de su pie.</a:t>
            </a:r>
            <a:r>
              <a:rPr lang="en-US" sz="2800"/>
              <a:t> </a:t>
            </a:r>
            <a:endParaRPr/>
          </a:p>
          <a:p>
            <a:pPr indent="-122236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Esto representa al período del Antiguo Testamento.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t/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El Espíritu Santo visitó este mundo pecaminoso, pero no halló lugar para poder descansar, y siempre tenía que alejarse para estar en el seno de Dios.</a:t>
            </a:r>
            <a:endParaRPr/>
          </a:p>
        </p:txBody>
      </p:sp>
      <p:pic>
        <p:nvPicPr>
          <p:cNvPr descr="image.pdf" id="63" name="Google Shape;6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7600" y="1524000"/>
            <a:ext cx="1447800" cy="111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"/>
          <p:cNvSpPr txBox="1"/>
          <p:nvPr>
            <p:ph idx="1" type="body"/>
          </p:nvPr>
        </p:nvSpPr>
        <p:spPr>
          <a:xfrm>
            <a:off x="762000" y="609600"/>
            <a:ext cx="7772400" cy="52959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Noto Sans Symbols"/>
              <a:buNone/>
            </a:pPr>
            <a:r>
              <a:rPr lang="en-US" sz="2800"/>
              <a:t>2.Después vemos la Paloma saliendo y regresando con una ramita de olivo en su pico.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Noto Sans Symbols"/>
              <a:buNone/>
            </a:pPr>
            <a:r>
              <a:t/>
            </a:r>
            <a:endParaRPr sz="2800"/>
          </a:p>
          <a:p>
            <a:pPr indent="-79375" lvl="0" marL="297815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300037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Char char=""/>
            </a:pPr>
            <a:r>
              <a:rPr lang="en-US" sz="2800"/>
              <a:t>Era un símbolo de paz y de reconciliación.</a:t>
            </a:r>
            <a:endParaRPr/>
          </a:p>
          <a:p>
            <a:pPr indent="-79375" lvl="0" marL="297815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79375" lvl="0" marL="297815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None/>
            </a:pPr>
            <a:r>
              <a:t/>
            </a:r>
            <a:endParaRPr sz="2800"/>
          </a:p>
          <a:p>
            <a:pPr indent="-300037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Verdana"/>
              <a:buChar char=""/>
            </a:pPr>
            <a:r>
              <a:rPr lang="en-US" sz="2800"/>
              <a:t>Era una señal que el juicio había pasado y que la paz había llegado.</a:t>
            </a:r>
            <a:endParaRPr/>
          </a:p>
        </p:txBody>
      </p:sp>
      <p:pic>
        <p:nvPicPr>
          <p:cNvPr descr="image.pdf" id="69" name="Google Shape;6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04025" y="2133600"/>
            <a:ext cx="1397000" cy="147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9"/>
          <p:cNvSpPr txBox="1"/>
          <p:nvPr>
            <p:ph idx="1" type="body"/>
          </p:nvPr>
        </p:nvSpPr>
        <p:spPr>
          <a:xfrm>
            <a:off x="762000" y="838200"/>
            <a:ext cx="7772400" cy="5829300"/>
          </a:xfrm>
          <a:prstGeom prst="rect">
            <a:avLst/>
          </a:prstGeom>
          <a:noFill/>
          <a:ln>
            <a:noFill/>
          </a:ln>
          <a:effectLst>
            <a:outerShdw blurRad="63500" rotWithShape="0">
              <a:srgbClr val="929292">
                <a:alpha val="74901"/>
              </a:srgbClr>
            </a:outerShdw>
          </a:effectLst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-342900" lvl="0" marL="3835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Esto nos puede señalar al ministerio y la resurrección de Jesucristo, para proclamar reconciliación a un mundo en pecado.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t/>
            </a:r>
            <a:endParaRPr/>
          </a:p>
          <a:p>
            <a:pPr indent="-96836" lvl="0" marL="340677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None/>
            </a:pPr>
            <a:r>
              <a:t/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800"/>
              <a:buFont typeface="Noto Sans Symbols"/>
              <a:buNone/>
            </a:pPr>
            <a:r>
              <a:rPr lang="en-US" sz="2800"/>
              <a:t> </a:t>
            </a:r>
            <a:endParaRPr/>
          </a:p>
          <a:p>
            <a:pPr indent="-342900" lvl="0" marL="38354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200"/>
              <a:buFont typeface="Verdana"/>
              <a:buChar char=""/>
            </a:pPr>
            <a:r>
              <a:rPr lang="en-US"/>
              <a:t>Sin embargo, El no tiene la oportunidad de vivir en un mundo que estaba bajo la maldición del pecado.</a:t>
            </a:r>
            <a:endParaRPr/>
          </a:p>
        </p:txBody>
      </p:sp>
      <p:pic>
        <p:nvPicPr>
          <p:cNvPr descr="image.pdf" id="75" name="Google Shape;7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35825" y="3033325"/>
            <a:ext cx="1651000" cy="129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